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8" r:id="rId5"/>
    <p:sldId id="271" r:id="rId6"/>
    <p:sldId id="273" r:id="rId7"/>
    <p:sldId id="276" r:id="rId8"/>
    <p:sldId id="277" r:id="rId9"/>
    <p:sldId id="278" r:id="rId10"/>
    <p:sldId id="280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0" d="100"/>
          <a:sy n="30" d="100"/>
        </p:scale>
        <p:origin x="40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9C3D4-A604-42EA-8607-C8E631E95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A6E84C-985C-4D3C-9434-F5C738777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906D6-E7CF-4603-B663-767854580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BEEF-D2BF-475B-8051-B4E64036052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8C075-9BD3-4E76-AA49-0B15BC5F1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47329-7FC2-48E5-9C1F-0B43A8FB4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6BB3-FDD3-44A3-B0F4-9F44E5CC7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2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874B-89F3-4E77-93E3-E6E5E336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7DD89-DC9F-45C3-B540-B6DDC4D05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C776A-CD99-448B-B04E-70C15EE1B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BEEF-D2BF-475B-8051-B4E64036052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E0996-8CCD-4B02-A5DC-75FFF98D3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42597-0971-4372-84B4-AD384122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6BB3-FDD3-44A3-B0F4-9F44E5CC7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07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D3AC4E-13BB-4245-A2DA-9AFDE2184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D77621-F3AE-4FDC-8248-467A0B6FA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536EE-C692-4BED-A8E5-EE51C45F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BEEF-D2BF-475B-8051-B4E64036052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AB825-7700-4DA2-8774-3F230C82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70CF7-9BAF-417B-BD47-A999D726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6BB3-FDD3-44A3-B0F4-9F44E5CC7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239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FEC3F996-899D-4CA0-A33B-08427755B02C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789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FEC3F996-899D-4CA0-A33B-08427755B02C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576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FEC3F996-899D-4CA0-A33B-08427755B02C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054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FEC3F996-899D-4CA0-A33B-08427755B02C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97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3E873-FE09-4CB0-8F0A-49E6143A0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C9B25-ADF4-41F5-A811-3E20408AC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B750E-4455-434D-A129-C3BAF38E1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BEEF-D2BF-475B-8051-B4E64036052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961E3-A3EA-4DB3-B3FE-1B947742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030BB-C5D5-4BD2-B6E5-6A948A019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6BB3-FDD3-44A3-B0F4-9F44E5CC7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51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972C-AF49-4F40-BA9D-984F3CE6F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30316-36D4-43E9-AF9A-0F2A5414C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70F1D-11FA-46AF-ABDB-F256FE6EF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BEEF-D2BF-475B-8051-B4E64036052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01A57-5546-48CF-B4AF-1E48C8B1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7047E-E476-4AA6-B759-978B6B8A7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6BB3-FDD3-44A3-B0F4-9F44E5CC7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91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1840-3E78-4B1A-978A-73F18EBB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2C14A-1A6E-4EBE-8FAB-C0B3C6541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A27FC-553E-4C56-B230-0E5992AD5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270B2-8AE2-4CD6-A8C0-00BED52D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BEEF-D2BF-475B-8051-B4E64036052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2EAAD-FCB3-4999-8942-8B86FBC65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085A7-ECBC-4F1B-A321-19E1B7354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6BB3-FDD3-44A3-B0F4-9F44E5CC7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68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369D4-15E3-48A1-AA93-12838FBBE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8EBA8-F6E5-40A5-AEA9-67DB916DC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70F34-8858-4818-976C-CDDFEDC34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CCFBF-588C-4B45-B3EB-225C9F169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19B17-A8E9-4C28-9811-2AB0020DB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B4BE3C-4FCD-4CC1-970A-73A3F414D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BEEF-D2BF-475B-8051-B4E64036052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B69C5B-082E-44B3-87BD-FA0D01BA1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F0F15-9EC6-48AD-8B37-A6041728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6BB3-FDD3-44A3-B0F4-9F44E5CC7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45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8F794-3FB2-484E-A965-052D6E10A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C568F9-8C5F-4B48-B2D9-868A642ED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BEEF-D2BF-475B-8051-B4E64036052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8C929C-F015-47A8-801B-AC29F136E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286D3F-1399-4683-881F-522DD6EE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6BB3-FDD3-44A3-B0F4-9F44E5CC7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02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CA7874-437B-45E6-B31F-2091B184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BEEF-D2BF-475B-8051-B4E64036052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98C04-9301-4173-BEBC-4AC66B120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88F1E-3FAA-4C7D-81BD-4A215155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6BB3-FDD3-44A3-B0F4-9F44E5CC7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5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C9E78-C09A-4FB5-B6BF-78915BCE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89761-5142-4159-9F10-8C5F44605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323DE-7ABB-4F4A-AA4B-6606A2EBA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22CD2-4547-4752-933B-02F27EDF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BEEF-D2BF-475B-8051-B4E64036052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57D8B-2668-44AE-9AE4-36F0BDCB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A9E565-31E9-47DB-BB11-A810EBD3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6BB3-FDD3-44A3-B0F4-9F44E5CC7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5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BC5D7-D845-4363-BC6D-44AAB262E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CDA9E3-271E-4E7D-B078-D1479BEF80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94838D-B778-429A-9DBF-438A07B49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5EF82-F562-46AF-B4B2-A89D3CC83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FBEEF-D2BF-475B-8051-B4E64036052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D30AB-E8E7-4398-B7F8-DEA3F2D6C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CF710-4072-424C-AFD0-27B7BF2F0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6BB3-FDD3-44A3-B0F4-9F44E5CC7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12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6434F-6A65-4E6F-85E8-5E2A1B03D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B5192-984C-4B6D-95AF-A8879A9B4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90A49-D6BF-4F0B-BFB4-2EA5913548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FBEEF-D2BF-475B-8051-B4E640360524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C425-221B-4A2B-A01F-9B5BFC466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D496D-A35B-44CD-987E-1E1544507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B6BB3-FDD3-44A3-B0F4-9F44E5CC7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36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FC6920-0CC3-4407-B668-B162626018D8}"/>
              </a:ext>
            </a:extLst>
          </p:cNvPr>
          <p:cNvSpPr txBox="1"/>
          <p:nvPr/>
        </p:nvSpPr>
        <p:spPr>
          <a:xfrm flipH="1">
            <a:off x="6515100" y="157824"/>
            <a:ext cx="5522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Segoe Print" panose="02000600000000000000" pitchFamily="2" charset="0"/>
              </a:rPr>
              <a:t>Thursday 21</a:t>
            </a:r>
            <a:r>
              <a:rPr lang="en-GB" sz="3600" baseline="30000" dirty="0">
                <a:latin typeface="Segoe Print" panose="02000600000000000000" pitchFamily="2" charset="0"/>
              </a:rPr>
              <a:t>st</a:t>
            </a:r>
            <a:r>
              <a:rPr lang="en-GB" sz="3600" dirty="0">
                <a:latin typeface="Segoe Print" panose="02000600000000000000" pitchFamily="2" charset="0"/>
              </a:rPr>
              <a:t> January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DC1B2A-29CE-4F5B-BB17-8E73BCB0008B}"/>
              </a:ext>
            </a:extLst>
          </p:cNvPr>
          <p:cNvSpPr txBox="1"/>
          <p:nvPr/>
        </p:nvSpPr>
        <p:spPr>
          <a:xfrm flipH="1">
            <a:off x="5200650" y="804155"/>
            <a:ext cx="5522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Segoe Print" panose="02000600000000000000" pitchFamily="2" charset="0"/>
              </a:rPr>
              <a:t>Starter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6EE670-507F-450F-9C5D-AF1BF9632B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70" b="1"/>
          <a:stretch/>
        </p:blipFill>
        <p:spPr>
          <a:xfrm>
            <a:off x="3381375" y="1367126"/>
            <a:ext cx="5248275" cy="533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87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BE1A57-3E03-4F9F-9380-332CEC5EA543}"/>
              </a:ext>
            </a:extLst>
          </p:cNvPr>
          <p:cNvSpPr txBox="1"/>
          <p:nvPr/>
        </p:nvSpPr>
        <p:spPr>
          <a:xfrm flipH="1">
            <a:off x="996864" y="0"/>
            <a:ext cx="11717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Segoe Print" panose="02000600000000000000" pitchFamily="2" charset="0"/>
              </a:rPr>
              <a:t>Today we are going to use the conjunction </a:t>
            </a:r>
          </a:p>
          <a:p>
            <a:r>
              <a:rPr lang="en-GB" sz="3600" b="1" dirty="0">
                <a:latin typeface="Segoe Print" panose="02000600000000000000" pitchFamily="2" charset="0"/>
              </a:rPr>
              <a:t>‘</a:t>
            </a:r>
            <a:r>
              <a:rPr lang="en-GB" sz="3600" b="1" u="sng" dirty="0">
                <a:latin typeface="Segoe Print" panose="02000600000000000000" pitchFamily="2" charset="0"/>
              </a:rPr>
              <a:t>and</a:t>
            </a:r>
            <a:r>
              <a:rPr lang="en-GB" sz="3600" b="1" dirty="0">
                <a:latin typeface="Segoe Print" panose="02000600000000000000" pitchFamily="2" charset="0"/>
              </a:rPr>
              <a:t>’ to join 2 sentences together.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E99F45-6246-4873-98B1-F31C6804CE88}"/>
              </a:ext>
            </a:extLst>
          </p:cNvPr>
          <p:cNvSpPr txBox="1"/>
          <p:nvPr/>
        </p:nvSpPr>
        <p:spPr>
          <a:xfrm flipH="1">
            <a:off x="827048" y="2305594"/>
            <a:ext cx="11717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Segoe Print" panose="02000600000000000000" pitchFamily="2" charset="0"/>
              </a:rPr>
              <a:t>My example:</a:t>
            </a:r>
          </a:p>
          <a:p>
            <a:endParaRPr lang="en-GB" sz="3600" b="1" dirty="0">
              <a:solidFill>
                <a:schemeClr val="accent6">
                  <a:lumMod val="75000"/>
                </a:schemeClr>
              </a:solidFill>
              <a:latin typeface="Segoe Print" panose="02000600000000000000" pitchFamily="2" charset="0"/>
            </a:endParaRPr>
          </a:p>
          <a:p>
            <a:r>
              <a:rPr lang="en-GB" sz="3600" b="1" dirty="0">
                <a:solidFill>
                  <a:srgbClr val="FF0000"/>
                </a:solidFill>
                <a:latin typeface="Segoe Print" panose="02000600000000000000" pitchFamily="2" charset="0"/>
              </a:rPr>
              <a:t>The disgusting, old plaster hung from the mountain </a:t>
            </a:r>
            <a:r>
              <a:rPr lang="en-GB" sz="3600" b="1" u="sng" dirty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</a:rPr>
              <a:t>and</a:t>
            </a:r>
            <a:r>
              <a:rPr lang="en-GB" sz="3600" b="1" dirty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</a:rPr>
              <a:t> </a:t>
            </a:r>
            <a:r>
              <a:rPr lang="en-GB" sz="3600" b="1" dirty="0">
                <a:solidFill>
                  <a:srgbClr val="7030A0"/>
                </a:solidFill>
                <a:latin typeface="Segoe Print" panose="02000600000000000000" pitchFamily="2" charset="0"/>
              </a:rPr>
              <a:t>the multicoloured lollipop was stuck to my face.</a:t>
            </a:r>
          </a:p>
        </p:txBody>
      </p:sp>
    </p:spTree>
    <p:extLst>
      <p:ext uri="{BB962C8B-B14F-4D97-AF65-F5344CB8AC3E}">
        <p14:creationId xmlns:p14="http://schemas.microsoft.com/office/powerpoint/2010/main" val="2789148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F4FFBA-103B-42D7-B774-401EB4A53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70" y="1140851"/>
            <a:ext cx="6954882" cy="57171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9B93CF-5FCB-4A16-8959-F9A1B0D995E2}"/>
              </a:ext>
            </a:extLst>
          </p:cNvPr>
          <p:cNvSpPr txBox="1"/>
          <p:nvPr/>
        </p:nvSpPr>
        <p:spPr>
          <a:xfrm flipH="1">
            <a:off x="9796" y="0"/>
            <a:ext cx="121822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Segoe Print" panose="02000600000000000000" pitchFamily="2" charset="0"/>
              </a:rPr>
              <a:t>Independent task</a:t>
            </a:r>
          </a:p>
          <a:p>
            <a:pPr algn="ctr"/>
            <a:r>
              <a:rPr lang="en-GB" sz="3200" b="1" dirty="0">
                <a:latin typeface="Segoe Print" panose="02000600000000000000" pitchFamily="2" charset="0"/>
              </a:rPr>
              <a:t>Use the conjunction ‘and’ to join 2 of the sentences below.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8630A2-C575-4E57-AD79-9B81176883D0}"/>
              </a:ext>
            </a:extLst>
          </p:cNvPr>
          <p:cNvSpPr txBox="1"/>
          <p:nvPr/>
        </p:nvSpPr>
        <p:spPr>
          <a:xfrm flipH="1">
            <a:off x="7537268" y="1791729"/>
            <a:ext cx="45295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  <a:latin typeface="Segoe Print" panose="02000600000000000000" pitchFamily="2" charset="0"/>
              </a:rPr>
              <a:t>Year 2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  <a:latin typeface="Segoe Print" panose="02000600000000000000" pitchFamily="2" charset="0"/>
              </a:rPr>
              <a:t>Use the conjunction ‘and’ to join 2 of your own sentences together.</a:t>
            </a:r>
          </a:p>
        </p:txBody>
      </p:sp>
    </p:spTree>
    <p:extLst>
      <p:ext uri="{BB962C8B-B14F-4D97-AF65-F5344CB8AC3E}">
        <p14:creationId xmlns:p14="http://schemas.microsoft.com/office/powerpoint/2010/main" val="413839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22A5D7-5C2C-40CE-9DBE-C8577D597799}"/>
              </a:ext>
            </a:extLst>
          </p:cNvPr>
          <p:cNvSpPr txBox="1"/>
          <p:nvPr/>
        </p:nvSpPr>
        <p:spPr>
          <a:xfrm flipH="1">
            <a:off x="6515100" y="157824"/>
            <a:ext cx="5522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Segoe Print" panose="02000600000000000000" pitchFamily="2" charset="0"/>
              </a:rPr>
              <a:t>Thursday 21</a:t>
            </a:r>
            <a:r>
              <a:rPr lang="en-GB" sz="3600" baseline="30000" dirty="0">
                <a:latin typeface="Segoe Print" panose="02000600000000000000" pitchFamily="2" charset="0"/>
              </a:rPr>
              <a:t>st</a:t>
            </a:r>
            <a:r>
              <a:rPr lang="en-GB" sz="3600" dirty="0">
                <a:latin typeface="Segoe Print" panose="02000600000000000000" pitchFamily="2" charset="0"/>
              </a:rPr>
              <a:t> January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16676D-27D6-4DF9-AA64-9ADCF3CC7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11" y="1757499"/>
            <a:ext cx="11888946" cy="294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4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57DBF2BF-86E8-4620-824E-58674B684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1" y="2633981"/>
            <a:ext cx="11186159" cy="995363"/>
          </a:xfrm>
        </p:spPr>
        <p:txBody>
          <a:bodyPr rtlCol="0"/>
          <a:lstStyle/>
          <a:p>
            <a:pPr>
              <a:defRPr/>
            </a:pPr>
            <a:r>
              <a:rPr lang="en-GB" sz="6000" dirty="0">
                <a:latin typeface="+mn-lt"/>
              </a:rPr>
              <a:t>An adjective is a </a:t>
            </a:r>
            <a:r>
              <a:rPr lang="en-GB" sz="6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describing </a:t>
            </a:r>
            <a:r>
              <a:rPr lang="en-GB" sz="6000" dirty="0">
                <a:latin typeface="+mn-lt"/>
              </a:rPr>
              <a:t>word.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4A154F37-A861-4733-B92B-D2019AB52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350" y="574675"/>
            <a:ext cx="4783138" cy="2127250"/>
          </a:xfrm>
        </p:spPr>
        <p:txBody>
          <a:bodyPr rtlCol="0"/>
          <a:lstStyle/>
          <a:p>
            <a:pPr>
              <a:defRPr/>
            </a:pPr>
            <a:r>
              <a:rPr lang="en-GB" sz="3200" dirty="0">
                <a:latin typeface="+mn-lt"/>
              </a:rPr>
              <a:t>There was a spider in the bathroom.</a:t>
            </a:r>
            <a:endParaRPr lang="en-GB" sz="3200" dirty="0"/>
          </a:p>
        </p:txBody>
      </p:sp>
      <p:pic>
        <p:nvPicPr>
          <p:cNvPr id="10243" name="Picture 1">
            <a:extLst>
              <a:ext uri="{FF2B5EF4-FFF2-40B4-BE49-F238E27FC236}">
                <a16:creationId xmlns:a16="http://schemas.microsoft.com/office/drawing/2014/main" id="{A3A08B6B-3F07-451F-A1BD-684A4D4F5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2"/>
          <a:stretch>
            <a:fillRect/>
          </a:stretch>
        </p:blipFill>
        <p:spPr bwMode="auto">
          <a:xfrm>
            <a:off x="6046789" y="422276"/>
            <a:ext cx="3989387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D37BF85-7E8D-4923-BB02-50E466DBA297}"/>
              </a:ext>
            </a:extLst>
          </p:cNvPr>
          <p:cNvSpPr/>
          <p:nvPr/>
        </p:nvSpPr>
        <p:spPr>
          <a:xfrm>
            <a:off x="2852739" y="4271963"/>
            <a:ext cx="5862637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1C1C1C"/>
                </a:solidFill>
                <a:ea typeface="+mj-ea"/>
                <a:cs typeface="+mj-cs"/>
              </a:rPr>
              <a:t>There was a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huge</a:t>
            </a:r>
            <a:r>
              <a:rPr lang="en-GB" sz="3200" dirty="0">
                <a:solidFill>
                  <a:srgbClr val="1C1C1C"/>
                </a:solidFill>
                <a:ea typeface="+mj-ea"/>
                <a:cs typeface="+mj-cs"/>
              </a:rPr>
              <a:t>,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hairy</a:t>
            </a:r>
            <a:r>
              <a:rPr lang="en-GB" sz="3200" dirty="0">
                <a:solidFill>
                  <a:srgbClr val="1C1C1C"/>
                </a:solidFill>
                <a:ea typeface="+mj-ea"/>
                <a:cs typeface="+mj-cs"/>
              </a:rPr>
              <a:t> spider in the bathroom.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57AA71-523B-4BA3-B025-20ABF29C92D4}"/>
              </a:ext>
            </a:extLst>
          </p:cNvPr>
          <p:cNvSpPr/>
          <p:nvPr/>
        </p:nvSpPr>
        <p:spPr>
          <a:xfrm>
            <a:off x="2852738" y="2782889"/>
            <a:ext cx="24892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+ adjectives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BD75B5C6-653A-40A4-A8B0-9A4DDA91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444500"/>
            <a:ext cx="8220075" cy="3187700"/>
          </a:xfrm>
        </p:spPr>
        <p:txBody>
          <a:bodyPr rtlCol="0"/>
          <a:lstStyle/>
          <a:p>
            <a:pPr algn="ctr">
              <a:defRPr/>
            </a:pPr>
            <a:r>
              <a:rPr lang="en-GB" sz="3200" dirty="0">
                <a:latin typeface="+mn-lt"/>
              </a:rPr>
              <a:t>I found a ladybird on a leaf.</a:t>
            </a:r>
            <a:br>
              <a:rPr lang="en-GB" sz="3200" dirty="0">
                <a:latin typeface="+mn-lt"/>
              </a:rPr>
            </a:br>
            <a:br>
              <a:rPr lang="en-GB" sz="3200" dirty="0">
                <a:latin typeface="+mn-lt"/>
              </a:rPr>
            </a:br>
            <a:br>
              <a:rPr lang="en-GB" sz="3200" dirty="0">
                <a:latin typeface="+mn-lt"/>
              </a:rPr>
            </a:br>
            <a:br>
              <a:rPr lang="en-GB" sz="3200" dirty="0">
                <a:latin typeface="+mn-lt"/>
              </a:rPr>
            </a:br>
            <a:endParaRPr lang="en-GB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D342B5-39D4-4DBD-AE79-FEDB28BED2A1}"/>
              </a:ext>
            </a:extLst>
          </p:cNvPr>
          <p:cNvSpPr/>
          <p:nvPr/>
        </p:nvSpPr>
        <p:spPr>
          <a:xfrm>
            <a:off x="2314575" y="3059113"/>
            <a:ext cx="4605338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1C1C1C"/>
                </a:solidFill>
                <a:ea typeface="+mj-ea"/>
                <a:cs typeface="+mj-cs"/>
              </a:rPr>
              <a:t>I found a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tiny</a:t>
            </a:r>
            <a:r>
              <a:rPr lang="en-GB" sz="3200" dirty="0">
                <a:solidFill>
                  <a:srgbClr val="1C1C1C"/>
                </a:solidFill>
                <a:ea typeface="+mj-ea"/>
                <a:cs typeface="+mj-cs"/>
              </a:rPr>
              <a:t> ladybird on a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big</a:t>
            </a:r>
            <a:r>
              <a:rPr lang="en-GB" sz="3200" dirty="0">
                <a:solidFill>
                  <a:srgbClr val="1C1C1C"/>
                </a:solidFill>
                <a:ea typeface="+mj-ea"/>
                <a:cs typeface="+mj-cs"/>
              </a:rPr>
              <a:t> leaf.</a:t>
            </a:r>
          </a:p>
        </p:txBody>
      </p:sp>
      <p:pic>
        <p:nvPicPr>
          <p:cNvPr id="12292" name="Picture 2">
            <a:extLst>
              <a:ext uri="{FF2B5EF4-FFF2-40B4-BE49-F238E27FC236}">
                <a16:creationId xmlns:a16="http://schemas.microsoft.com/office/drawing/2014/main" id="{338AB1D5-6109-45E1-812C-2D9702DAC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9" y="3632200"/>
            <a:ext cx="305593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AA82109-115A-4036-8DA2-50EE3384EA17}"/>
              </a:ext>
            </a:extLst>
          </p:cNvPr>
          <p:cNvSpPr/>
          <p:nvPr/>
        </p:nvSpPr>
        <p:spPr>
          <a:xfrm>
            <a:off x="4714875" y="1933576"/>
            <a:ext cx="24892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+ adjectives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73484599-10C8-4BED-9443-D2B53099A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3264" y="461964"/>
            <a:ext cx="8220075" cy="2428875"/>
          </a:xfrm>
        </p:spPr>
        <p:txBody>
          <a:bodyPr rtlCol="0"/>
          <a:lstStyle/>
          <a:p>
            <a:pPr algn="ctr">
              <a:defRPr/>
            </a:pPr>
            <a:r>
              <a:rPr lang="en-GB" sz="3200" dirty="0">
                <a:latin typeface="+mn-lt"/>
              </a:rPr>
              <a:t>The worm dug through the soil.</a:t>
            </a:r>
            <a:br>
              <a:rPr lang="en-GB" sz="3200" dirty="0">
                <a:latin typeface="+mn-lt"/>
              </a:rPr>
            </a:br>
            <a:br>
              <a:rPr lang="en-GB" sz="3200" dirty="0">
                <a:latin typeface="+mn-lt"/>
              </a:rPr>
            </a:br>
            <a:endParaRPr lang="en-GB" sz="3200" dirty="0"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E39F3E-EE52-4B86-827F-8980160153EA}"/>
              </a:ext>
            </a:extLst>
          </p:cNvPr>
          <p:cNvSpPr/>
          <p:nvPr/>
        </p:nvSpPr>
        <p:spPr>
          <a:xfrm>
            <a:off x="2376488" y="3105151"/>
            <a:ext cx="457200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1C1C1C"/>
                </a:solidFill>
                <a:ea typeface="+mj-ea"/>
                <a:cs typeface="+mj-cs"/>
              </a:rPr>
              <a:t>The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wiggly</a:t>
            </a:r>
            <a:r>
              <a:rPr lang="en-GB" sz="3200" dirty="0">
                <a:solidFill>
                  <a:srgbClr val="1C1C1C"/>
                </a:solidFill>
                <a:ea typeface="+mj-ea"/>
                <a:cs typeface="+mj-cs"/>
              </a:rPr>
              <a:t>,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pink</a:t>
            </a:r>
            <a:r>
              <a:rPr lang="en-GB" sz="3200" dirty="0">
                <a:solidFill>
                  <a:srgbClr val="1C1C1C"/>
                </a:solidFill>
                <a:ea typeface="+mj-ea"/>
                <a:cs typeface="+mj-cs"/>
              </a:rPr>
              <a:t> worm dug through the soil.</a:t>
            </a:r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C0C706F1-DD37-4193-81EB-E6D9864DF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859213"/>
            <a:ext cx="2906712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FCEB305-F54F-4B7E-9ACF-85D872EFA1D7}"/>
              </a:ext>
            </a:extLst>
          </p:cNvPr>
          <p:cNvSpPr/>
          <p:nvPr/>
        </p:nvSpPr>
        <p:spPr>
          <a:xfrm>
            <a:off x="4662488" y="2036764"/>
            <a:ext cx="24892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+ adjectives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F4CEBC-E12B-451A-AE91-39902CC3A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656" y="1189264"/>
            <a:ext cx="7792675" cy="5304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C6E151-7D31-4276-9432-EDB0DC995A6C}"/>
              </a:ext>
            </a:extLst>
          </p:cNvPr>
          <p:cNvSpPr txBox="1"/>
          <p:nvPr/>
        </p:nvSpPr>
        <p:spPr>
          <a:xfrm flipH="1">
            <a:off x="3334921" y="259515"/>
            <a:ext cx="5522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Segoe Print" panose="02000600000000000000" pitchFamily="2" charset="0"/>
              </a:rPr>
              <a:t>Spot the adjectives.</a:t>
            </a:r>
          </a:p>
        </p:txBody>
      </p:sp>
    </p:spTree>
    <p:extLst>
      <p:ext uri="{BB962C8B-B14F-4D97-AF65-F5344CB8AC3E}">
        <p14:creationId xmlns:p14="http://schemas.microsoft.com/office/powerpoint/2010/main" val="65752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EAD148-246A-44F1-819B-1EB6DECBA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74" y="1207327"/>
            <a:ext cx="1776170" cy="17607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FD52BE-C0E1-4489-8073-6258C21ED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74" y="3051425"/>
            <a:ext cx="1776170" cy="20399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D711F96-9CF5-4423-8C37-5FC40D79E5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864" y="5174711"/>
            <a:ext cx="2521711" cy="16053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0D918F-EBAB-4EC8-ABA2-EAC3A4CF0D8E}"/>
              </a:ext>
            </a:extLst>
          </p:cNvPr>
          <p:cNvSpPr txBox="1"/>
          <p:nvPr/>
        </p:nvSpPr>
        <p:spPr>
          <a:xfrm flipH="1">
            <a:off x="996864" y="45664"/>
            <a:ext cx="11717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Segoe Print" panose="02000600000000000000" pitchFamily="2" charset="0"/>
              </a:rPr>
              <a:t>Use adjectives to describe what you can see.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0909D2-B606-4665-A3E8-8FA142E66FF0}"/>
              </a:ext>
            </a:extLst>
          </p:cNvPr>
          <p:cNvSpPr txBox="1"/>
          <p:nvPr/>
        </p:nvSpPr>
        <p:spPr>
          <a:xfrm flipH="1">
            <a:off x="3979814" y="3541895"/>
            <a:ext cx="11717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Segoe Print" panose="02000600000000000000" pitchFamily="2" charset="0"/>
              </a:rPr>
              <a:t>A _____________________ lollipop.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1D3979-91BD-45B9-B0CA-960CC5A82177}"/>
              </a:ext>
            </a:extLst>
          </p:cNvPr>
          <p:cNvSpPr txBox="1"/>
          <p:nvPr/>
        </p:nvSpPr>
        <p:spPr>
          <a:xfrm flipH="1">
            <a:off x="3979814" y="1535721"/>
            <a:ext cx="11717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Segoe Print" panose="02000600000000000000" pitchFamily="2" charset="0"/>
              </a:rPr>
              <a:t>A _____________________ skeleton.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7DCDAA-0A3B-48EA-B470-C9483262AA21}"/>
              </a:ext>
            </a:extLst>
          </p:cNvPr>
          <p:cNvSpPr txBox="1"/>
          <p:nvPr/>
        </p:nvSpPr>
        <p:spPr>
          <a:xfrm flipH="1">
            <a:off x="3979814" y="5556331"/>
            <a:ext cx="11717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Segoe Print" panose="02000600000000000000" pitchFamily="2" charset="0"/>
              </a:rPr>
              <a:t>A _____________________ boot.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42EF93-9514-4BA7-8C61-16657F176A47}"/>
              </a:ext>
            </a:extLst>
          </p:cNvPr>
          <p:cNvSpPr txBox="1"/>
          <p:nvPr/>
        </p:nvSpPr>
        <p:spPr>
          <a:xfrm flipH="1">
            <a:off x="2024476" y="616895"/>
            <a:ext cx="11717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Segoe Print" panose="02000600000000000000" pitchFamily="2" charset="0"/>
              </a:rPr>
              <a:t>Year 2 – Add 2 adjectives.</a:t>
            </a:r>
          </a:p>
        </p:txBody>
      </p:sp>
    </p:spTree>
    <p:extLst>
      <p:ext uri="{BB962C8B-B14F-4D97-AF65-F5344CB8AC3E}">
        <p14:creationId xmlns:p14="http://schemas.microsoft.com/office/powerpoint/2010/main" val="153668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7 Points 2">
            <a:extLst>
              <a:ext uri="{FF2B5EF4-FFF2-40B4-BE49-F238E27FC236}">
                <a16:creationId xmlns:a16="http://schemas.microsoft.com/office/drawing/2014/main" id="{02F50272-D9E4-4172-9029-615CAF79E318}"/>
              </a:ext>
            </a:extLst>
          </p:cNvPr>
          <p:cNvSpPr/>
          <p:nvPr/>
        </p:nvSpPr>
        <p:spPr>
          <a:xfrm>
            <a:off x="3676105" y="104303"/>
            <a:ext cx="4839789" cy="2821777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BCBFED-B98B-4CE0-84F5-70A33DA2FDB7}"/>
              </a:ext>
            </a:extLst>
          </p:cNvPr>
          <p:cNvSpPr txBox="1"/>
          <p:nvPr/>
        </p:nvSpPr>
        <p:spPr>
          <a:xfrm flipH="1">
            <a:off x="4686068" y="956935"/>
            <a:ext cx="3829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latin typeface="Segoe Print" panose="02000600000000000000" pitchFamily="2" charset="0"/>
              </a:rPr>
              <a:t>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966F7A-AE18-49FD-A1D3-DA07F0D81DBA}"/>
              </a:ext>
            </a:extLst>
          </p:cNvPr>
          <p:cNvSpPr txBox="1"/>
          <p:nvPr/>
        </p:nvSpPr>
        <p:spPr>
          <a:xfrm flipH="1">
            <a:off x="181601" y="3178547"/>
            <a:ext cx="10847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Segoe Print" panose="02000600000000000000" pitchFamily="2" charset="0"/>
              </a:rPr>
              <a:t>We can use ‘</a:t>
            </a:r>
            <a:r>
              <a:rPr lang="en-GB" sz="3600" b="1" u="sng" dirty="0">
                <a:latin typeface="Segoe Print" panose="02000600000000000000" pitchFamily="2" charset="0"/>
              </a:rPr>
              <a:t>and</a:t>
            </a:r>
            <a:r>
              <a:rPr lang="en-GB" sz="3600" b="1" dirty="0">
                <a:latin typeface="Segoe Print" panose="02000600000000000000" pitchFamily="2" charset="0"/>
              </a:rPr>
              <a:t>’ to show that there is more than one piece of information.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905EE3-90A6-4232-B99B-BFC303216ACD}"/>
              </a:ext>
            </a:extLst>
          </p:cNvPr>
          <p:cNvSpPr txBox="1"/>
          <p:nvPr/>
        </p:nvSpPr>
        <p:spPr>
          <a:xfrm flipH="1">
            <a:off x="403667" y="4700736"/>
            <a:ext cx="11078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Segoe Print" panose="02000600000000000000" pitchFamily="2" charset="0"/>
              </a:rPr>
              <a:t>For example:</a:t>
            </a:r>
          </a:p>
          <a:p>
            <a:r>
              <a:rPr lang="en-GB" sz="3600" dirty="0">
                <a:solidFill>
                  <a:schemeClr val="accent6"/>
                </a:solidFill>
                <a:latin typeface="Segoe Print" panose="02000600000000000000" pitchFamily="2" charset="0"/>
              </a:rPr>
              <a:t>The scary skeleton </a:t>
            </a:r>
            <a:r>
              <a:rPr lang="en-GB" sz="3600" b="1" u="sng" dirty="0">
                <a:solidFill>
                  <a:schemeClr val="accent6"/>
                </a:solidFill>
                <a:latin typeface="Segoe Print" panose="02000600000000000000" pitchFamily="2" charset="0"/>
              </a:rPr>
              <a:t>and</a:t>
            </a:r>
            <a:r>
              <a:rPr lang="en-GB" sz="3600" dirty="0">
                <a:solidFill>
                  <a:schemeClr val="accent6"/>
                </a:solidFill>
                <a:latin typeface="Segoe Print" panose="02000600000000000000" pitchFamily="2" charset="0"/>
              </a:rPr>
              <a:t> sticky lollipop.</a:t>
            </a:r>
          </a:p>
        </p:txBody>
      </p:sp>
    </p:spTree>
    <p:extLst>
      <p:ext uri="{BB962C8B-B14F-4D97-AF65-F5344CB8AC3E}">
        <p14:creationId xmlns:p14="http://schemas.microsoft.com/office/powerpoint/2010/main" val="162539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216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Segoe Print</vt:lpstr>
      <vt:lpstr>Twinkl SemiBold</vt:lpstr>
      <vt:lpstr>Office Theme</vt:lpstr>
      <vt:lpstr>PowerPoint Presentation</vt:lpstr>
      <vt:lpstr>PowerPoint Presentation</vt:lpstr>
      <vt:lpstr>An adjective is a describing word.</vt:lpstr>
      <vt:lpstr>There was a spider in the bathroom.</vt:lpstr>
      <vt:lpstr>I found a ladybird on a leaf.    </vt:lpstr>
      <vt:lpstr>The worm dug through the soil.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Esther</dc:creator>
  <cp:lastModifiedBy>Jones, Esther</cp:lastModifiedBy>
  <cp:revision>9</cp:revision>
  <dcterms:created xsi:type="dcterms:W3CDTF">2021-01-19T12:56:09Z</dcterms:created>
  <dcterms:modified xsi:type="dcterms:W3CDTF">2021-01-19T14:14:11Z</dcterms:modified>
</cp:coreProperties>
</file>