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omments/comment1.xml" ContentType="application/vnd.openxmlformats-officedocument.presentationml.comments+xml"/>
  <Override PartName="/ppt/notesSlides/notesSlide1.xml" ContentType="application/vnd.openxmlformats-officedocument.presentationml.notesSlide+xml"/>
  <Override PartName="/ppt/comments/comment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82" r:id="rId2"/>
    <p:sldId id="309" r:id="rId3"/>
    <p:sldId id="311" r:id="rId4"/>
    <p:sldId id="281" r:id="rId5"/>
    <p:sldId id="310" r:id="rId6"/>
    <p:sldId id="312" r:id="rId7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rinne Howell" initials="CH" lastIdx="1" clrIdx="0">
    <p:extLst>
      <p:ext uri="{19B8F6BF-5375-455C-9EA6-DF929625EA0E}">
        <p15:presenceInfo xmlns:p15="http://schemas.microsoft.com/office/powerpoint/2012/main" userId="e6fd542b4195e84d" providerId="Windows Live"/>
      </p:ext>
    </p:extLst>
  </p:cmAuthor>
  <p:cmAuthor id="2" name="Horton, Julia" initials="HJ" lastIdx="11" clrIdx="1">
    <p:extLst>
      <p:ext uri="{19B8F6BF-5375-455C-9EA6-DF929625EA0E}">
        <p15:presenceInfo xmlns:p15="http://schemas.microsoft.com/office/powerpoint/2012/main" userId="S-1-5-21-1085031214-725345543-1466206357-86279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515" autoAdjust="0"/>
    <p:restoredTop sz="94660"/>
  </p:normalViewPr>
  <p:slideViewPr>
    <p:cSldViewPr>
      <p:cViewPr varScale="1">
        <p:scale>
          <a:sx n="80" d="100"/>
          <a:sy n="80" d="100"/>
        </p:scale>
        <p:origin x="912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8-13T12:42:00.422" idx="1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8-13T12:42:00.422" idx="1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D77D21-ECC4-4F40-8C7F-899661CB5697}" type="datetimeFigureOut">
              <a:rPr lang="en-GB" smtClean="0"/>
              <a:t>20/01/2021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EE9BA0-1326-4A10-92B1-898C7A8CF1C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85235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3E12B7-85CD-4FEA-960D-B9D47BE3629C}" type="datetimeFigureOut">
              <a:rPr lang="en-GB" smtClean="0"/>
              <a:t>20/01/2021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3" y="4776791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BB382C-5C9E-4BE2-94A5-CA8A842E887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2131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BB382C-5C9E-4BE2-94A5-CA8A842E8870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6953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4339-4563-49DE-AEF1-6CA0C18A47E9}" type="datetimeFigureOut">
              <a:rPr lang="en-GB" smtClean="0"/>
              <a:t>20/01/2021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A8F57-9714-422A-A003-62C0E21B528A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4339-4563-49DE-AEF1-6CA0C18A47E9}" type="datetimeFigureOut">
              <a:rPr lang="en-GB" smtClean="0"/>
              <a:t>20/01/2021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A8F57-9714-422A-A003-62C0E21B528A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4339-4563-49DE-AEF1-6CA0C18A47E9}" type="datetimeFigureOut">
              <a:rPr lang="en-GB" smtClean="0"/>
              <a:t>20/01/2021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A8F57-9714-422A-A003-62C0E21B528A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4339-4563-49DE-AEF1-6CA0C18A47E9}" type="datetimeFigureOut">
              <a:rPr lang="en-GB" smtClean="0"/>
              <a:t>20/01/2021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A8F57-9714-422A-A003-62C0E21B528A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4339-4563-49DE-AEF1-6CA0C18A47E9}" type="datetimeFigureOut">
              <a:rPr lang="en-GB" smtClean="0"/>
              <a:t>20/01/2021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A8F57-9714-422A-A003-62C0E21B528A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4339-4563-49DE-AEF1-6CA0C18A47E9}" type="datetimeFigureOut">
              <a:rPr lang="en-GB" smtClean="0"/>
              <a:t>20/01/2021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A8F57-9714-422A-A003-62C0E21B528A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4339-4563-49DE-AEF1-6CA0C18A47E9}" type="datetimeFigureOut">
              <a:rPr lang="en-GB" smtClean="0"/>
              <a:t>20/01/2021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A8F57-9714-422A-A003-62C0E21B528A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4339-4563-49DE-AEF1-6CA0C18A47E9}" type="datetimeFigureOut">
              <a:rPr lang="en-GB" smtClean="0"/>
              <a:t>20/01/2021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A8F57-9714-422A-A003-62C0E21B528A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4339-4563-49DE-AEF1-6CA0C18A47E9}" type="datetimeFigureOut">
              <a:rPr lang="en-GB" smtClean="0"/>
              <a:t>20/01/2021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A8F57-9714-422A-A003-62C0E21B528A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4339-4563-49DE-AEF1-6CA0C18A47E9}" type="datetimeFigureOut">
              <a:rPr lang="en-GB" smtClean="0"/>
              <a:t>20/01/2021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A8F57-9714-422A-A003-62C0E21B528A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4339-4563-49DE-AEF1-6CA0C18A47E9}" type="datetimeFigureOut">
              <a:rPr lang="en-GB" smtClean="0"/>
              <a:t>20/01/2021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A8F57-9714-422A-A003-62C0E21B528A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14339-4563-49DE-AEF1-6CA0C18A47E9}" type="datetimeFigureOut">
              <a:rPr lang="en-GB" smtClean="0"/>
              <a:t>20/01/2021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A8F57-9714-422A-A003-62C0E21B528A}" type="slidenum">
              <a:rPr lang="en-GB" smtClean="0"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orizontal Scroll 6">
            <a:extLst>
              <a:ext uri="{FF2B5EF4-FFF2-40B4-BE49-F238E27FC236}">
                <a16:creationId xmlns:a16="http://schemas.microsoft.com/office/drawing/2014/main" id="{41C70AD2-E8AF-41CF-97B4-76FB005E6E69}"/>
              </a:ext>
            </a:extLst>
          </p:cNvPr>
          <p:cNvSpPr/>
          <p:nvPr/>
        </p:nvSpPr>
        <p:spPr>
          <a:xfrm>
            <a:off x="3934689" y="0"/>
            <a:ext cx="4877066" cy="3068960"/>
          </a:xfrm>
          <a:prstGeom prst="horizontalScroll">
            <a:avLst/>
          </a:prstGeom>
          <a:solidFill>
            <a:schemeClr val="accent6">
              <a:lumMod val="20000"/>
              <a:lumOff val="80000"/>
            </a:schemeClr>
          </a:solidFill>
          <a:ln w="412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57789A1-53D1-4E81-9C66-8912C9CBAA38}"/>
              </a:ext>
            </a:extLst>
          </p:cNvPr>
          <p:cNvSpPr txBox="1"/>
          <p:nvPr/>
        </p:nvSpPr>
        <p:spPr>
          <a:xfrm>
            <a:off x="4572000" y="845130"/>
            <a:ext cx="39604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latin typeface="Arial" pitchFamily="34" charset="0"/>
                <a:cs typeface="Arial" pitchFamily="34" charset="0"/>
              </a:rPr>
              <a:t>The Iron man</a:t>
            </a:r>
          </a:p>
          <a:p>
            <a:pPr algn="ctr"/>
            <a:r>
              <a:rPr lang="en-GB" sz="4000" dirty="0">
                <a:latin typeface="Arial" pitchFamily="34" charset="0"/>
                <a:cs typeface="Arial" pitchFamily="34" charset="0"/>
              </a:rPr>
              <a:t> by Ted Hughes</a:t>
            </a:r>
            <a:r>
              <a:rPr lang="en-GB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3864AE-2A8B-400A-9E7B-4CE63792B515}"/>
              </a:ext>
            </a:extLst>
          </p:cNvPr>
          <p:cNvSpPr txBox="1"/>
          <p:nvPr/>
        </p:nvSpPr>
        <p:spPr>
          <a:xfrm>
            <a:off x="4355976" y="4443210"/>
            <a:ext cx="511256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aseline="30000" dirty="0">
                <a:latin typeface="Arial" pitchFamily="34" charset="0"/>
                <a:cs typeface="Arial" pitchFamily="34" charset="0"/>
              </a:rPr>
              <a:t>Thursday, 21st January</a:t>
            </a:r>
            <a:endParaRPr lang="en-GB" sz="4000" dirty="0">
              <a:latin typeface="Arial" pitchFamily="34" charset="0"/>
              <a:cs typeface="Arial" pitchFamily="34" charset="0"/>
            </a:endParaRPr>
          </a:p>
          <a:p>
            <a:endParaRPr lang="en-GB" sz="4000" dirty="0">
              <a:latin typeface="Arial" pitchFamily="34" charset="0"/>
              <a:cs typeface="Arial" pitchFamily="34" charset="0"/>
            </a:endParaRPr>
          </a:p>
          <a:p>
            <a:endParaRPr lang="en-GB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2" descr="The Iron Man Audiobook | Ted Hughes | Audible.co.uk">
            <a:extLst>
              <a:ext uri="{FF2B5EF4-FFF2-40B4-BE49-F238E27FC236}">
                <a16:creationId xmlns:a16="http://schemas.microsoft.com/office/drawing/2014/main" id="{9365AB4D-2836-4E51-891A-F33E5E3F2F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994" y="2414791"/>
            <a:ext cx="3688934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261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croll: Horizontal 1">
            <a:extLst>
              <a:ext uri="{FF2B5EF4-FFF2-40B4-BE49-F238E27FC236}">
                <a16:creationId xmlns:a16="http://schemas.microsoft.com/office/drawing/2014/main" id="{C9C6E692-D564-477C-8A9A-C917B19F8BB5}"/>
              </a:ext>
            </a:extLst>
          </p:cNvPr>
          <p:cNvSpPr/>
          <p:nvPr/>
        </p:nvSpPr>
        <p:spPr>
          <a:xfrm>
            <a:off x="482250" y="0"/>
            <a:ext cx="5256584" cy="1584176"/>
          </a:xfrm>
          <a:prstGeom prst="horizontalScroll">
            <a:avLst/>
          </a:prstGeom>
          <a:solidFill>
            <a:schemeClr val="accent6">
              <a:lumMod val="20000"/>
              <a:lumOff val="80000"/>
            </a:schemeClr>
          </a:solidFill>
          <a:ln w="6032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2719E4D-0F0C-48B8-8F65-DAF922BCA992}"/>
              </a:ext>
            </a:extLst>
          </p:cNvPr>
          <p:cNvSpPr txBox="1"/>
          <p:nvPr/>
        </p:nvSpPr>
        <p:spPr>
          <a:xfrm>
            <a:off x="640972" y="476672"/>
            <a:ext cx="52565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 Second challenge: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ACACD39-7796-48F2-8C89-F77DDA11CB0F}"/>
              </a:ext>
            </a:extLst>
          </p:cNvPr>
          <p:cNvSpPr txBox="1"/>
          <p:nvPr/>
        </p:nvSpPr>
        <p:spPr>
          <a:xfrm>
            <a:off x="6588224" y="81385"/>
            <a:ext cx="2001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Page 17 -18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D80E7EE-3259-4E46-885E-267873DC23A1}"/>
              </a:ext>
            </a:extLst>
          </p:cNvPr>
          <p:cNvSpPr txBox="1"/>
          <p:nvPr/>
        </p:nvSpPr>
        <p:spPr>
          <a:xfrm>
            <a:off x="153044" y="1960304"/>
            <a:ext cx="896448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GB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Where did the Iron man walk?</a:t>
            </a:r>
          </a:p>
          <a:p>
            <a:pPr marL="457200" indent="-457200">
              <a:buAutoNum type="alphaLcPeriod"/>
            </a:pPr>
            <a:r>
              <a:rPr lang="en-GB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 the cliffs		b. On the clifftop		c. Into the sea</a:t>
            </a:r>
          </a:p>
          <a:p>
            <a:pPr marL="457200" indent="-457200">
              <a:buAutoNum type="alphaLcPeriod"/>
            </a:pPr>
            <a:endParaRPr lang="en-GB" sz="20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What colour were the Iron man’s eyes at first?</a:t>
            </a:r>
          </a:p>
          <a:p>
            <a:pPr marL="457200" indent="-457200">
              <a:buAutoNum type="alphaLcPeriod"/>
            </a:pPr>
            <a:r>
              <a:rPr lang="en-GB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Blue			b. Green		c. Red</a:t>
            </a:r>
          </a:p>
          <a:p>
            <a:pPr marL="457200" indent="-457200">
              <a:buAutoNum type="alphaLcPeriod"/>
            </a:pPr>
            <a:endParaRPr lang="en-GB" sz="20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What colour did the Iron man’s eyes change to?</a:t>
            </a:r>
          </a:p>
          <a:p>
            <a:r>
              <a:rPr lang="en-GB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 Red		b. Green		c. Blue 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F06156D-EFB7-461C-9FE8-BEDA8421330E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5798200" y="5710977"/>
            <a:ext cx="1847912" cy="902970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A380329B-6177-4575-83D0-E4419A62DA9F}"/>
              </a:ext>
            </a:extLst>
          </p:cNvPr>
          <p:cNvSpPr/>
          <p:nvPr/>
        </p:nvSpPr>
        <p:spPr>
          <a:xfrm>
            <a:off x="7039820" y="644683"/>
            <a:ext cx="1440160" cy="147683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23621F0-6595-4B26-8EE9-AB4C0B9BC9DF}"/>
              </a:ext>
            </a:extLst>
          </p:cNvPr>
          <p:cNvSpPr/>
          <p:nvPr/>
        </p:nvSpPr>
        <p:spPr>
          <a:xfrm>
            <a:off x="6506827" y="2332225"/>
            <a:ext cx="2088232" cy="504056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0C22928A-8D1C-4445-865C-F69FE9872C33}"/>
              </a:ext>
            </a:extLst>
          </p:cNvPr>
          <p:cNvSpPr/>
          <p:nvPr/>
        </p:nvSpPr>
        <p:spPr>
          <a:xfrm>
            <a:off x="5716061" y="3167626"/>
            <a:ext cx="2891229" cy="504056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2E5E546-6227-4135-9025-902DF61FEC6F}"/>
              </a:ext>
            </a:extLst>
          </p:cNvPr>
          <p:cNvSpPr/>
          <p:nvPr/>
        </p:nvSpPr>
        <p:spPr>
          <a:xfrm>
            <a:off x="1691680" y="4195566"/>
            <a:ext cx="2190140" cy="319283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2321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5F57414-E2B9-4807-BACA-4E720C26B3E8}"/>
              </a:ext>
            </a:extLst>
          </p:cNvPr>
          <p:cNvSpPr txBox="1"/>
          <p:nvPr/>
        </p:nvSpPr>
        <p:spPr>
          <a:xfrm>
            <a:off x="107504" y="71682"/>
            <a:ext cx="28793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Reading of page 21- 23</a:t>
            </a:r>
            <a:endParaRPr lang="en-GB" dirty="0">
              <a:latin typeface="NTFPreCursivef" panose="03000400000000000000" pitchFamily="66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48A2539-D86F-4631-BA46-C683ED65F4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98009" y="4966480"/>
            <a:ext cx="1434496" cy="196798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2DAAE4B-C4FF-44E4-9DD3-A71A071AD41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30875" y="4962745"/>
            <a:ext cx="1876606" cy="195968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C05B61D1-8EED-4FAA-950E-A34081E3D36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07481" y="4950708"/>
            <a:ext cx="1736519" cy="1907292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4424D13E-1C44-4FAB-98F5-269E6A178DCB}"/>
              </a:ext>
            </a:extLst>
          </p:cNvPr>
          <p:cNvPicPr/>
          <p:nvPr/>
        </p:nvPicPr>
        <p:blipFill>
          <a:blip r:embed="rId6"/>
          <a:stretch>
            <a:fillRect/>
          </a:stretch>
        </p:blipFill>
        <p:spPr>
          <a:xfrm>
            <a:off x="1750340" y="5679780"/>
            <a:ext cx="2266809" cy="109713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F926C628-6609-4595-87D8-A5FD45EB566F}"/>
              </a:ext>
            </a:extLst>
          </p:cNvPr>
          <p:cNvSpPr/>
          <p:nvPr/>
        </p:nvSpPr>
        <p:spPr>
          <a:xfrm>
            <a:off x="-13124" y="405449"/>
            <a:ext cx="909005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cs typeface="Arial" panose="020B0604020202020204" pitchFamily="34" charset="0"/>
              </a:rPr>
              <a:t>Shared class question: How do the paragraphs on page 22 suggest that something odd was about to happen?</a:t>
            </a:r>
          </a:p>
          <a:p>
            <a:r>
              <a:rPr lang="en-GB" sz="2400" dirty="0">
                <a:cs typeface="Arial" panose="020B0604020202020204" pitchFamily="34" charset="0"/>
              </a:rPr>
              <a:t>I believe that the author wanted to build tension for the reader.</a:t>
            </a:r>
          </a:p>
          <a:p>
            <a:r>
              <a:rPr lang="en-GB" sz="2400" dirty="0">
                <a:cs typeface="Arial" panose="020B0604020202020204" pitchFamily="34" charset="0"/>
              </a:rPr>
              <a:t>For example, the sea was telling Hogarth to ‘Hush, hush, hush’ and Hogarth felt like he was being watched.</a:t>
            </a:r>
          </a:p>
          <a:p>
            <a:r>
              <a:rPr lang="en-GB" sz="2400" dirty="0">
                <a:cs typeface="Arial" panose="020B0604020202020204" pitchFamily="34" charset="0"/>
              </a:rPr>
              <a:t>This suggests that something shocking is about to happen.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F2F737E-57C1-4D49-8AC4-BD483DE526D9}"/>
              </a:ext>
            </a:extLst>
          </p:cNvPr>
          <p:cNvSpPr txBox="1"/>
          <p:nvPr/>
        </p:nvSpPr>
        <p:spPr>
          <a:xfrm>
            <a:off x="-13911" y="3648065"/>
            <a:ext cx="91491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sz="2000" dirty="0">
                <a:cs typeface="Arial" panose="020B0604020202020204" pitchFamily="34" charset="0"/>
              </a:rPr>
              <a:t>How can you tell that Hogarth was struggling to fish? p21</a:t>
            </a:r>
          </a:p>
          <a:p>
            <a:pPr marL="342900" indent="-342900">
              <a:buAutoNum type="arabicPeriod"/>
            </a:pPr>
            <a:r>
              <a:rPr lang="en-GB" sz="2000" dirty="0">
                <a:cs typeface="Arial" panose="020B0604020202020204" pitchFamily="34" charset="0"/>
              </a:rPr>
              <a:t> How can you tell that that Iron Man looked scary? p23</a:t>
            </a:r>
          </a:p>
          <a:p>
            <a:pPr marL="342900" indent="-342900">
              <a:buAutoNum type="arabicPeriod"/>
            </a:pPr>
            <a:r>
              <a:rPr lang="en-GB" sz="2000" dirty="0">
                <a:cs typeface="Arial" panose="020B0604020202020204" pitchFamily="34" charset="0"/>
              </a:rPr>
              <a:t>How do the sentences on page 23 show that Hogarth was in a rush to get home? 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4074692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orizontal Scroll 6">
            <a:extLst>
              <a:ext uri="{FF2B5EF4-FFF2-40B4-BE49-F238E27FC236}">
                <a16:creationId xmlns:a16="http://schemas.microsoft.com/office/drawing/2014/main" id="{BFD31484-BDD6-4863-8460-6EDB66BCF2E0}"/>
              </a:ext>
            </a:extLst>
          </p:cNvPr>
          <p:cNvSpPr/>
          <p:nvPr/>
        </p:nvSpPr>
        <p:spPr>
          <a:xfrm>
            <a:off x="3934689" y="0"/>
            <a:ext cx="4877066" cy="3068960"/>
          </a:xfrm>
          <a:prstGeom prst="horizontalScroll">
            <a:avLst/>
          </a:prstGeom>
          <a:solidFill>
            <a:schemeClr val="accent6">
              <a:lumMod val="20000"/>
              <a:lumOff val="80000"/>
            </a:schemeClr>
          </a:solidFill>
          <a:ln w="412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7C58F2F-4CBF-43E3-99D8-9B3F5FCB736D}"/>
              </a:ext>
            </a:extLst>
          </p:cNvPr>
          <p:cNvSpPr txBox="1"/>
          <p:nvPr/>
        </p:nvSpPr>
        <p:spPr>
          <a:xfrm>
            <a:off x="4572000" y="845130"/>
            <a:ext cx="39604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latin typeface="Arial" pitchFamily="34" charset="0"/>
                <a:cs typeface="Arial" pitchFamily="34" charset="0"/>
              </a:rPr>
              <a:t>The Iron man</a:t>
            </a:r>
          </a:p>
          <a:p>
            <a:pPr algn="ctr"/>
            <a:r>
              <a:rPr lang="en-GB" sz="4000" dirty="0">
                <a:latin typeface="Arial" pitchFamily="34" charset="0"/>
                <a:cs typeface="Arial" pitchFamily="34" charset="0"/>
              </a:rPr>
              <a:t> by Ted Hughes</a:t>
            </a:r>
            <a:r>
              <a:rPr lang="en-GB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pic>
        <p:nvPicPr>
          <p:cNvPr id="10" name="Picture 2" descr="The Iron Man Audiobook | Ted Hughes | Audible.co.uk">
            <a:extLst>
              <a:ext uri="{FF2B5EF4-FFF2-40B4-BE49-F238E27FC236}">
                <a16:creationId xmlns:a16="http://schemas.microsoft.com/office/drawing/2014/main" id="{5F403387-37A7-4291-8780-9D6C1EE3C1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994" y="2414791"/>
            <a:ext cx="3688934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4CD088C6-973F-40DF-8AC0-401E0BDA7568}"/>
              </a:ext>
            </a:extLst>
          </p:cNvPr>
          <p:cNvSpPr txBox="1"/>
          <p:nvPr/>
        </p:nvSpPr>
        <p:spPr>
          <a:xfrm>
            <a:off x="4031940" y="4443210"/>
            <a:ext cx="51125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Arial" pitchFamily="34" charset="0"/>
                <a:cs typeface="Arial" pitchFamily="34" charset="0"/>
              </a:rPr>
              <a:t>Friday, 22</a:t>
            </a:r>
            <a:r>
              <a:rPr lang="en-GB" sz="3200" baseline="30000" dirty="0">
                <a:latin typeface="Arial" pitchFamily="34" charset="0"/>
                <a:cs typeface="Arial" pitchFamily="34" charset="0"/>
              </a:rPr>
              <a:t>nd</a:t>
            </a:r>
            <a:r>
              <a:rPr lang="en-GB" sz="3200" dirty="0">
                <a:latin typeface="Arial" pitchFamily="34" charset="0"/>
                <a:cs typeface="Arial" pitchFamily="34" charset="0"/>
              </a:rPr>
              <a:t> January</a:t>
            </a:r>
          </a:p>
          <a:p>
            <a:endParaRPr lang="en-GB" sz="3200" dirty="0">
              <a:latin typeface="Arial" pitchFamily="34" charset="0"/>
              <a:cs typeface="Arial" pitchFamily="34" charset="0"/>
            </a:endParaRPr>
          </a:p>
          <a:p>
            <a:endParaRPr lang="en-GB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2751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croll: Horizontal 1">
            <a:extLst>
              <a:ext uri="{FF2B5EF4-FFF2-40B4-BE49-F238E27FC236}">
                <a16:creationId xmlns:a16="http://schemas.microsoft.com/office/drawing/2014/main" id="{C9C6E692-D564-477C-8A9A-C917B19F8BB5}"/>
              </a:ext>
            </a:extLst>
          </p:cNvPr>
          <p:cNvSpPr/>
          <p:nvPr/>
        </p:nvSpPr>
        <p:spPr>
          <a:xfrm>
            <a:off x="482250" y="0"/>
            <a:ext cx="5256584" cy="1584176"/>
          </a:xfrm>
          <a:prstGeom prst="horizontalScroll">
            <a:avLst/>
          </a:prstGeom>
          <a:solidFill>
            <a:schemeClr val="accent6">
              <a:lumMod val="20000"/>
              <a:lumOff val="80000"/>
            </a:schemeClr>
          </a:solidFill>
          <a:ln w="6032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2719E4D-0F0C-48B8-8F65-DAF922BCA992}"/>
              </a:ext>
            </a:extLst>
          </p:cNvPr>
          <p:cNvSpPr txBox="1"/>
          <p:nvPr/>
        </p:nvSpPr>
        <p:spPr>
          <a:xfrm>
            <a:off x="640972" y="476672"/>
            <a:ext cx="52565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 Second challenge: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ACACD39-7796-48F2-8C89-F77DDA11CB0F}"/>
              </a:ext>
            </a:extLst>
          </p:cNvPr>
          <p:cNvSpPr txBox="1"/>
          <p:nvPr/>
        </p:nvSpPr>
        <p:spPr>
          <a:xfrm>
            <a:off x="6588224" y="81385"/>
            <a:ext cx="2001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Page 24 -25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D80E7EE-3259-4E46-885E-267873DC23A1}"/>
              </a:ext>
            </a:extLst>
          </p:cNvPr>
          <p:cNvSpPr txBox="1"/>
          <p:nvPr/>
        </p:nvSpPr>
        <p:spPr>
          <a:xfrm>
            <a:off x="153044" y="1960304"/>
            <a:ext cx="896448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GB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How did Hogarth’s little sister react to his Iron man news?</a:t>
            </a:r>
          </a:p>
          <a:p>
            <a:pPr marL="457200" indent="-457200">
              <a:buAutoNum type="alphaLcPeriod"/>
            </a:pPr>
            <a:r>
              <a:rPr lang="en-GB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 cried		b. She smiled		c. She grew pale</a:t>
            </a:r>
          </a:p>
          <a:p>
            <a:pPr marL="457200" indent="-457200">
              <a:buAutoNum type="alphaLcPeriod"/>
            </a:pPr>
            <a:endParaRPr lang="en-GB" sz="20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How did the first farmer react to Hogarth’s fathers news?</a:t>
            </a:r>
          </a:p>
          <a:p>
            <a:pPr marL="457200" indent="-457200">
              <a:buAutoNum type="alphaLcPeriod"/>
            </a:pPr>
            <a:r>
              <a:rPr lang="en-GB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was scared	b. He laughed		c. He cried</a:t>
            </a:r>
          </a:p>
          <a:p>
            <a:pPr marL="457200" indent="-457200">
              <a:buAutoNum type="alphaLcPeriod"/>
            </a:pPr>
            <a:endParaRPr lang="en-GB" sz="20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How did the second farmer react to Hogarth’s fathers news?</a:t>
            </a:r>
          </a:p>
          <a:p>
            <a:r>
              <a:rPr lang="en-GB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 He laughed		b. He cried		c. He believed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F06156D-EFB7-461C-9FE8-BEDA8421330E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5798200" y="5710977"/>
            <a:ext cx="1847912" cy="902970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A380329B-6177-4575-83D0-E4419A62DA9F}"/>
              </a:ext>
            </a:extLst>
          </p:cNvPr>
          <p:cNvSpPr/>
          <p:nvPr/>
        </p:nvSpPr>
        <p:spPr>
          <a:xfrm>
            <a:off x="7039820" y="644683"/>
            <a:ext cx="1440160" cy="147683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23621F0-6595-4B26-8EE9-AB4C0B9BC9DF}"/>
              </a:ext>
            </a:extLst>
          </p:cNvPr>
          <p:cNvSpPr/>
          <p:nvPr/>
        </p:nvSpPr>
        <p:spPr>
          <a:xfrm>
            <a:off x="2944498" y="2285704"/>
            <a:ext cx="2088232" cy="504056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0C22928A-8D1C-4445-865C-F69FE9872C33}"/>
              </a:ext>
            </a:extLst>
          </p:cNvPr>
          <p:cNvSpPr/>
          <p:nvPr/>
        </p:nvSpPr>
        <p:spPr>
          <a:xfrm>
            <a:off x="2483768" y="3248234"/>
            <a:ext cx="2891229" cy="504056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2E5E546-6227-4135-9025-902DF61FEC6F}"/>
              </a:ext>
            </a:extLst>
          </p:cNvPr>
          <p:cNvSpPr/>
          <p:nvPr/>
        </p:nvSpPr>
        <p:spPr>
          <a:xfrm>
            <a:off x="5455972" y="4195566"/>
            <a:ext cx="2190140" cy="319283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7948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CA76069-D1D1-48B6-ACB1-C9912A82C03E}"/>
              </a:ext>
            </a:extLst>
          </p:cNvPr>
          <p:cNvSpPr txBox="1"/>
          <p:nvPr/>
        </p:nvSpPr>
        <p:spPr>
          <a:xfrm>
            <a:off x="-13911" y="0"/>
            <a:ext cx="28793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Reading of page 26- 29</a:t>
            </a:r>
            <a:endParaRPr lang="en-GB" dirty="0">
              <a:latin typeface="NTFPreCursivef" panose="03000400000000000000" pitchFamily="66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55A05CF-6F53-477B-9AAA-0B3E352560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8009" y="4966480"/>
            <a:ext cx="1434496" cy="196798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62FB91B-A14C-475E-AADF-C55EF5039F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0875" y="4962745"/>
            <a:ext cx="1876606" cy="195968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A349A63-39F4-4EEE-B241-306141B4DBA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07481" y="4950708"/>
            <a:ext cx="1736519" cy="190729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C17E1B2-1E20-4AD9-BB33-5530DB8ECF64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1475656" y="5661248"/>
            <a:ext cx="2052237" cy="1146473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5DA04567-397D-4138-ACC1-A9CB1F2C3697}"/>
              </a:ext>
            </a:extLst>
          </p:cNvPr>
          <p:cNvSpPr/>
          <p:nvPr/>
        </p:nvSpPr>
        <p:spPr>
          <a:xfrm>
            <a:off x="0" y="385898"/>
            <a:ext cx="9144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Find a word/phrase that suggests that the Iron man was possibly going to hurt Hogarth’s father?</a:t>
            </a:r>
          </a:p>
          <a:p>
            <a:r>
              <a:rPr lang="en-GB" sz="2400" dirty="0"/>
              <a:t>The writer gives the reader an idea that the Iron man may be about to hurt Hogarth’s father.</a:t>
            </a:r>
          </a:p>
          <a:p>
            <a:r>
              <a:rPr lang="en-GB" sz="2400" dirty="0"/>
              <a:t>I get this impression because his hand reaches down towards the windshield of the car.</a:t>
            </a:r>
          </a:p>
          <a:p>
            <a:r>
              <a:rPr lang="en-GB" sz="2400" dirty="0"/>
              <a:t>This implies that the Iron man wanted to either hurt Hogarth’s father, or eat his car.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B0DC3B7-39D4-4F7D-95D3-FCE3CB0F9E0A}"/>
              </a:ext>
            </a:extLst>
          </p:cNvPr>
          <p:cNvSpPr/>
          <p:nvPr/>
        </p:nvSpPr>
        <p:spPr>
          <a:xfrm>
            <a:off x="-32530" y="3537580"/>
            <a:ext cx="9036496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en-GB" sz="2000" dirty="0">
                <a:cs typeface="Arial" panose="020B0604020202020204" pitchFamily="34" charset="0"/>
              </a:rPr>
              <a:t>What do the words ‘A foot as big as a single bed’ show you about the Iron man?</a:t>
            </a:r>
          </a:p>
          <a:p>
            <a:pPr marL="342900" indent="-342900">
              <a:buAutoNum type="arabicPeriod"/>
            </a:pPr>
            <a:r>
              <a:rPr lang="en-GB" sz="2000" dirty="0">
                <a:cs typeface="Arial" panose="020B0604020202020204" pitchFamily="34" charset="0"/>
              </a:rPr>
              <a:t>Find a word/phrase that suggests that the Iron man eats tractors? p26</a:t>
            </a:r>
          </a:p>
          <a:p>
            <a:pPr marL="342900" indent="-342900">
              <a:buAutoNum type="arabicPeriod"/>
            </a:pPr>
            <a:r>
              <a:rPr lang="en-GB" sz="2000" dirty="0">
                <a:cs typeface="Arial" panose="020B0604020202020204" pitchFamily="34" charset="0"/>
              </a:rPr>
              <a:t>Which word or phrase suggests that Hogarth’s father was scared? p27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08081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4934</TotalTime>
  <Words>439</Words>
  <Application>Microsoft Office PowerPoint</Application>
  <PresentationFormat>On-screen Show (4:3)</PresentationFormat>
  <Paragraphs>44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NTFPreCursivef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Corinne Howell</dc:creator>
  <cp:lastModifiedBy>Corinne Howell</cp:lastModifiedBy>
  <cp:revision>154</cp:revision>
  <cp:lastPrinted>2020-10-14T07:29:09Z</cp:lastPrinted>
  <dcterms:created xsi:type="dcterms:W3CDTF">2017-03-18T12:46:03Z</dcterms:created>
  <dcterms:modified xsi:type="dcterms:W3CDTF">2021-01-20T14:55:20Z</dcterms:modified>
</cp:coreProperties>
</file>