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432" r:id="rId5"/>
    <p:sldId id="431" r:id="rId6"/>
    <p:sldId id="439" r:id="rId7"/>
    <p:sldId id="313" r:id="rId8"/>
    <p:sldId id="312" r:id="rId9"/>
    <p:sldId id="319" r:id="rId10"/>
    <p:sldId id="440" r:id="rId11"/>
    <p:sldId id="441" r:id="rId12"/>
    <p:sldId id="321" r:id="rId13"/>
    <p:sldId id="399" r:id="rId14"/>
    <p:sldId id="433" r:id="rId15"/>
    <p:sldId id="415" r:id="rId16"/>
    <p:sldId id="416" r:id="rId17"/>
    <p:sldId id="425" r:id="rId18"/>
    <p:sldId id="426" r:id="rId19"/>
    <p:sldId id="427" r:id="rId20"/>
    <p:sldId id="428" r:id="rId21"/>
    <p:sldId id="429" r:id="rId22"/>
    <p:sldId id="368" r:id="rId23"/>
    <p:sldId id="424" r:id="rId24"/>
    <p:sldId id="367" r:id="rId25"/>
    <p:sldId id="369" r:id="rId26"/>
    <p:sldId id="366" r:id="rId27"/>
    <p:sldId id="370" r:id="rId28"/>
    <p:sldId id="365" r:id="rId29"/>
    <p:sldId id="371" r:id="rId30"/>
    <p:sldId id="430" r:id="rId31"/>
    <p:sldId id="382" r:id="rId32"/>
    <p:sldId id="383" r:id="rId33"/>
    <p:sldId id="434" r:id="rId34"/>
    <p:sldId id="373" r:id="rId35"/>
    <p:sldId id="339" r:id="rId36"/>
    <p:sldId id="435" r:id="rId37"/>
    <p:sldId id="361" r:id="rId38"/>
    <p:sldId id="436" r:id="rId39"/>
    <p:sldId id="437" r:id="rId40"/>
    <p:sldId id="43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FB46DB-9BF8-4553-9A3D-B614476DA81D}" v="8" dt="2022-01-03T17:14:43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9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EA98-CE78-4148-BD20-CE5D8D41E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23D55-8F0E-4309-ADD5-C98967AFC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3E5BB-0C7F-4AF9-A15C-78C11151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59668-4DBD-492F-9A26-2988B653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8F4EE-E8D7-4A04-A46D-755EA202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89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5F03-22A7-4E0D-B85D-369BD5C4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3D8F6-5169-4759-96C6-B376F5B13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AD75C-F0CC-4B18-A22E-31218119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D6A7F-CEE4-4971-98DE-25320877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1CACA-0F47-435B-8911-533EB0A3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1D6D6-79D3-4949-8C35-C7536C860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5A2A8-24CF-4F91-9AE2-F106B21AB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335C-17AA-42DC-B3AB-DA83D2E5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8760A-9529-4316-A4B5-3AD02A36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C883-F927-49BD-8ED9-4493A4A9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68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62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230D-E9CB-4141-91CA-CABEBE70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7C735-5055-4E15-9AFA-7EEF3206A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07EC9-9B51-4BE1-8A78-35A87DEB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81A5E-771E-42C3-B184-B1C79D44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B917D-03F3-4BE7-8183-2D5DC46C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6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374A-5724-4133-8429-B16F4AE4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A7C03-C05A-4EEE-BA28-C55BA7A6B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A4D8B-89D6-410C-824F-265F6444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CDB04-AA0F-4511-B67A-38BD72B1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AF6CF-A17A-4454-8033-B39688FB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5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DB8D-9798-4BA5-82E2-5C5545AA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1DD5F-1212-4311-A605-BF26EBFC3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1D8E0-1D79-449B-ACF3-60E4AE947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C9B3F-3010-48FD-B8D8-9D5BE774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D578C-8CF9-4FEB-90D9-FA36B185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41A66-8FEC-4065-93AE-561A2F72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2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D572-1858-4B30-9336-2D76C89E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C2434-EDEA-4BE7-9B1C-A172DC0D6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2479C-69C7-4A81-830D-223AF88AE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C2BFE-F67E-4892-9AFF-2A8486A58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E98D9-B98E-4FA7-A789-6EF31BF37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7D8F2-7E6D-4FBE-B868-49FF45A4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DC69F-3E17-48E6-B359-5869CDF0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693EA-992A-455E-9D3A-742C8DCE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2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86B0-77DB-4526-8CA6-56CE039D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EDC26-D8CF-42DD-8A18-4E272872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A4957-620E-41C4-83D4-1D6BB6C4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061EA-4CB5-4186-847E-F5F7317F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55937-C50A-499D-9E03-5E740CFB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2FC53-C881-49DD-BAFF-5181FEC5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B4D42-05B0-4107-A167-DE3EC7CC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4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E41E-6B99-4C3E-9821-862A1109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B7BE6-41B2-4EE2-96A2-0C7DA7626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E7859-2ABF-4E4A-96C7-AB38E621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C61E0-0688-4157-9748-96AA5F72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F399C-A7F3-4431-A2E4-A3701E72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42084-28F5-4E22-B8DC-CFE0E5A1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1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851E-981D-4FB1-A7DF-DF0DE9D7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4397B-8FF6-45E0-884C-1B476D594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AFA94-2CD9-4E97-8438-A72C480A4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BDC4A-5CA3-43DE-A0A2-989DB40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03E9D-7417-4967-8CAD-BDE05438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D2883-FFE3-423E-8A30-9A1031BE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6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03D58-15B0-4A90-81AB-45B3AC76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BFB7-C8DE-4BB9-AD95-A77C1F6BF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6E8B7-1C17-4895-A57F-D0438A20C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C1AC9-6A67-49B2-8C6A-B458E8864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4336B-5FDD-409A-B978-5CCDDBE9F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9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50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40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10" Type="http://schemas.openxmlformats.org/officeDocument/2006/relationships/image" Target="../media/image270.png"/><Relationship Id="rId9" Type="http://schemas.openxmlformats.org/officeDocument/2006/relationships/image" Target="../media/image2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858D9-F516-42C7-87BB-ACDBB56A358F}"/>
              </a:ext>
            </a:extLst>
          </p:cNvPr>
          <p:cNvSpPr txBox="1"/>
          <p:nvPr/>
        </p:nvSpPr>
        <p:spPr>
          <a:xfrm>
            <a:off x="657224" y="272387"/>
            <a:ext cx="80676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u="sng" dirty="0"/>
              <a:t>5.1.2022</a:t>
            </a:r>
          </a:p>
          <a:p>
            <a:pPr algn="r"/>
            <a:r>
              <a:rPr lang="en-GB" sz="4400" u="sng" dirty="0"/>
              <a:t>V.I.MMXXII</a:t>
            </a:r>
          </a:p>
          <a:p>
            <a:pPr algn="r"/>
            <a:endParaRPr lang="en-GB" sz="4400" u="sng" dirty="0"/>
          </a:p>
          <a:p>
            <a:r>
              <a:rPr lang="en-GB" sz="4000" u="sng" dirty="0"/>
              <a:t>LO: To multiply and divide by 10/100/1000.</a:t>
            </a:r>
          </a:p>
          <a:p>
            <a:endParaRPr lang="en-GB" sz="4400" u="sng" dirty="0"/>
          </a:p>
        </p:txBody>
      </p:sp>
    </p:spTree>
    <p:extLst>
      <p:ext uri="{BB962C8B-B14F-4D97-AF65-F5344CB8AC3E}">
        <p14:creationId xmlns:p14="http://schemas.microsoft.com/office/powerpoint/2010/main" val="337810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86447-7ADE-4192-AF8D-2A4D6255AE81}"/>
              </a:ext>
            </a:extLst>
          </p:cNvPr>
          <p:cNvSpPr txBox="1"/>
          <p:nvPr/>
        </p:nvSpPr>
        <p:spPr>
          <a:xfrm>
            <a:off x="657224" y="272387"/>
            <a:ext cx="80676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u="sng" dirty="0"/>
              <a:t>6.1.2022</a:t>
            </a:r>
          </a:p>
          <a:p>
            <a:pPr algn="r"/>
            <a:r>
              <a:rPr lang="en-GB" sz="4400" u="sng" dirty="0"/>
              <a:t>VI.I.MMXXII</a:t>
            </a:r>
          </a:p>
          <a:p>
            <a:pPr algn="r"/>
            <a:endParaRPr lang="en-GB" sz="4400" u="sng" dirty="0"/>
          </a:p>
          <a:p>
            <a:r>
              <a:rPr lang="en-GB" sz="4000" u="sng" dirty="0"/>
              <a:t>LO: To convert between kilometres and metres.</a:t>
            </a:r>
          </a:p>
          <a:p>
            <a:endParaRPr lang="en-GB" sz="4400" u="sng" dirty="0"/>
          </a:p>
        </p:txBody>
      </p:sp>
    </p:spTree>
    <p:extLst>
      <p:ext uri="{BB962C8B-B14F-4D97-AF65-F5344CB8AC3E}">
        <p14:creationId xmlns:p14="http://schemas.microsoft.com/office/powerpoint/2010/main" val="248998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AB41C8-069B-4B37-A68E-64E4FFE4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" y="203835"/>
            <a:ext cx="5689276" cy="2958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D67CDE-34FA-42A9-A4C0-9306F43A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9" y="3277235"/>
            <a:ext cx="5806355" cy="27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4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3663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lengths into matching pairs.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Then explain how you matched the pairs. </a:t>
            </a: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B01C6-4F37-44E8-917B-CFC6E42A637B}"/>
              </a:ext>
            </a:extLst>
          </p:cNvPr>
          <p:cNvSpPr txBox="1"/>
          <p:nvPr/>
        </p:nvSpPr>
        <p:spPr>
          <a:xfrm>
            <a:off x="6606538" y="1722298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360mm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2852E-632B-48C5-BF79-8616D7491F9A}"/>
              </a:ext>
            </a:extLst>
          </p:cNvPr>
          <p:cNvSpPr txBox="1"/>
          <p:nvPr/>
        </p:nvSpPr>
        <p:spPr>
          <a:xfrm>
            <a:off x="1265140" y="5007435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36cm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39791-F901-4DF1-B6FA-E899CD3A9A91}"/>
              </a:ext>
            </a:extLst>
          </p:cNvPr>
          <p:cNvSpPr txBox="1"/>
          <p:nvPr/>
        </p:nvSpPr>
        <p:spPr>
          <a:xfrm>
            <a:off x="1464775" y="3167390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3,600m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D8AD3-4D01-4134-97E2-0B55CC7FF84D}"/>
              </a:ext>
            </a:extLst>
          </p:cNvPr>
          <p:cNvSpPr txBox="1"/>
          <p:nvPr/>
        </p:nvSpPr>
        <p:spPr>
          <a:xfrm>
            <a:off x="5778538" y="338675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3.6km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CE9A0-E80D-4892-8C66-484AFBC821EF}"/>
              </a:ext>
            </a:extLst>
          </p:cNvPr>
          <p:cNvSpPr txBox="1"/>
          <p:nvPr/>
        </p:nvSpPr>
        <p:spPr>
          <a:xfrm>
            <a:off x="867506" y="1804440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730cm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79FDDB-B2C8-4686-B9EA-4D3F5C1B7165}"/>
              </a:ext>
            </a:extLst>
          </p:cNvPr>
          <p:cNvSpPr txBox="1"/>
          <p:nvPr/>
        </p:nvSpPr>
        <p:spPr>
          <a:xfrm>
            <a:off x="3776976" y="222353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7.3m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0C244-F823-4B74-B4C0-8EC8E7E5F9BE}"/>
              </a:ext>
            </a:extLst>
          </p:cNvPr>
          <p:cNvSpPr txBox="1"/>
          <p:nvPr/>
        </p:nvSpPr>
        <p:spPr>
          <a:xfrm>
            <a:off x="6606538" y="5018800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73cm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AAC34-0F40-473B-8E91-388569F5D861}"/>
              </a:ext>
            </a:extLst>
          </p:cNvPr>
          <p:cNvSpPr txBox="1"/>
          <p:nvPr/>
        </p:nvSpPr>
        <p:spPr>
          <a:xfrm>
            <a:off x="3913949" y="4372851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730mm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7D1356-3529-40B2-8F20-C5FF1419D9DB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35883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2B01C6-4F37-44E8-917B-CFC6E42A637B}"/>
              </a:ext>
            </a:extLst>
          </p:cNvPr>
          <p:cNvSpPr txBox="1"/>
          <p:nvPr/>
        </p:nvSpPr>
        <p:spPr>
          <a:xfrm>
            <a:off x="3390868" y="1722298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360mm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2852E-632B-48C5-BF79-8616D7491F9A}"/>
              </a:ext>
            </a:extLst>
          </p:cNvPr>
          <p:cNvSpPr txBox="1"/>
          <p:nvPr/>
        </p:nvSpPr>
        <p:spPr>
          <a:xfrm>
            <a:off x="3390868" y="2245518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39791-F901-4DF1-B6FA-E899CD3A9A91}"/>
              </a:ext>
            </a:extLst>
          </p:cNvPr>
          <p:cNvSpPr txBox="1"/>
          <p:nvPr/>
        </p:nvSpPr>
        <p:spPr>
          <a:xfrm>
            <a:off x="947415" y="3542366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3,600m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D8AD3-4D01-4134-97E2-0B55CC7FF84D}"/>
              </a:ext>
            </a:extLst>
          </p:cNvPr>
          <p:cNvSpPr txBox="1"/>
          <p:nvPr/>
        </p:nvSpPr>
        <p:spPr>
          <a:xfrm>
            <a:off x="947415" y="401927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3.6km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CE9A0-E80D-4892-8C66-484AFBC821EF}"/>
              </a:ext>
            </a:extLst>
          </p:cNvPr>
          <p:cNvSpPr txBox="1"/>
          <p:nvPr/>
        </p:nvSpPr>
        <p:spPr>
          <a:xfrm>
            <a:off x="947415" y="1722298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730cm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79FDDB-B2C8-4686-B9EA-4D3F5C1B7165}"/>
              </a:ext>
            </a:extLst>
          </p:cNvPr>
          <p:cNvSpPr txBox="1"/>
          <p:nvPr/>
        </p:nvSpPr>
        <p:spPr>
          <a:xfrm>
            <a:off x="947415" y="2269195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7.3m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0C244-F823-4B74-B4C0-8EC8E7E5F9BE}"/>
              </a:ext>
            </a:extLst>
          </p:cNvPr>
          <p:cNvSpPr txBox="1"/>
          <p:nvPr/>
        </p:nvSpPr>
        <p:spPr>
          <a:xfrm>
            <a:off x="3390868" y="401927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73cm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AAC34-0F40-473B-8E91-388569F5D861}"/>
              </a:ext>
            </a:extLst>
          </p:cNvPr>
          <p:cNvSpPr txBox="1"/>
          <p:nvPr/>
        </p:nvSpPr>
        <p:spPr>
          <a:xfrm>
            <a:off x="3390868" y="3542366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730mm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5F46C-4FE0-4592-933B-149E0F120E14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82350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190F-594C-4397-9FE9-4F3071BD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Conversation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ABE7F-845A-4C96-959A-75738341A4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383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know that there are 10mm in 1cm, so to convert from mm to cm I divide by 10 and from cm to mm I multiply by 10.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know that there are 100cm in 1m, so to convert from cm to m I divide by 100 and from m to cm I multiply by 100.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know that there are 1000m in 1 km, so to convert from m to km I divide by 1000 and from km to m I multiply by 1000. </a:t>
            </a:r>
          </a:p>
        </p:txBody>
      </p:sp>
    </p:spTree>
    <p:extLst>
      <p:ext uri="{BB962C8B-B14F-4D97-AF65-F5344CB8AC3E}">
        <p14:creationId xmlns:p14="http://schemas.microsoft.com/office/powerpoint/2010/main" val="304180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8D1166-7ED4-4337-B018-2A72FFC1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55" y="646051"/>
            <a:ext cx="8871345" cy="55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1142C6F7-29E1-4458-80A1-8DAA4B9D9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81531"/>
            <a:ext cx="5490493" cy="34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6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89DE0BDD-F875-4E8B-8E7F-1D5F0AAC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59159"/>
            <a:ext cx="5107438" cy="39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7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F081F7-34F1-41CD-B8F7-000BB24C7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" y="587375"/>
            <a:ext cx="6616065" cy="24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4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up the equal distances</a:t>
            </a:r>
            <a:r>
              <a:rPr lang="en-GB" sz="2000" b="1" dirty="0">
                <a:latin typeface="Century Gothic" panose="020B0502020202020204" pitchFamily="34" charset="0"/>
              </a:rPr>
              <a:t>.</a:t>
            </a:r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2542AA-6548-4606-8359-68A5C5059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70280"/>
              </p:ext>
            </p:extLst>
          </p:nvPr>
        </p:nvGraphicFramePr>
        <p:xfrm>
          <a:off x="1972580" y="1466663"/>
          <a:ext cx="5198841" cy="392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947">
                  <a:extLst>
                    <a:ext uri="{9D8B030D-6E8A-4147-A177-3AD203B41FA5}">
                      <a16:colId xmlns:a16="http://schemas.microsoft.com/office/drawing/2014/main" val="1437585833"/>
                    </a:ext>
                  </a:extLst>
                </a:gridCol>
                <a:gridCol w="1732947">
                  <a:extLst>
                    <a:ext uri="{9D8B030D-6E8A-4147-A177-3AD203B41FA5}">
                      <a16:colId xmlns:a16="http://schemas.microsoft.com/office/drawing/2014/main" val="3612127572"/>
                    </a:ext>
                  </a:extLst>
                </a:gridCol>
                <a:gridCol w="1732947">
                  <a:extLst>
                    <a:ext uri="{9D8B030D-6E8A-4147-A177-3AD203B41FA5}">
                      <a16:colId xmlns:a16="http://schemas.microsoft.com/office/drawing/2014/main" val="1975846042"/>
                    </a:ext>
                  </a:extLst>
                </a:gridCol>
              </a:tblGrid>
              <a:tr h="857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10,500m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4,500m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84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270798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7km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8km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84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205555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8,000m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7,000m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00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7229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  km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   km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9450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B7B8A9-5031-4694-A548-32A58776FC4C}"/>
              </a:ext>
            </a:extLst>
          </p:cNvPr>
          <p:cNvGraphicFramePr>
            <a:graphicFrameLocks noGrp="1"/>
          </p:cNvGraphicFramePr>
          <p:nvPr/>
        </p:nvGraphicFramePr>
        <p:xfrm>
          <a:off x="2650361" y="4708078"/>
          <a:ext cx="156534" cy="53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34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26610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26610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28E719-CDBF-4993-9164-769B36796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37932"/>
              </p:ext>
            </p:extLst>
          </p:nvPr>
        </p:nvGraphicFramePr>
        <p:xfrm>
          <a:off x="6171046" y="4708078"/>
          <a:ext cx="156534" cy="53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34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26610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26610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8D95BAA-A929-6D46-92EE-CBA999B3DF94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169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8C3B71-DAAA-4EB9-B6D1-BBDA4B70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274002"/>
            <a:ext cx="6022340" cy="3228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C55E3-B880-4F8F-B72A-92B8468F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" y="3502054"/>
            <a:ext cx="6022340" cy="26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9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up the equal distances</a:t>
            </a:r>
            <a:r>
              <a:rPr lang="en-GB" sz="2000" b="1" dirty="0">
                <a:latin typeface="Century Gothic" panose="020B0502020202020204" pitchFamily="34" charset="0"/>
              </a:rPr>
              <a:t>.</a:t>
            </a:r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2542AA-6548-4606-8359-68A5C50591D2}"/>
              </a:ext>
            </a:extLst>
          </p:cNvPr>
          <p:cNvGraphicFramePr>
            <a:graphicFrameLocks noGrp="1"/>
          </p:cNvGraphicFramePr>
          <p:nvPr/>
        </p:nvGraphicFramePr>
        <p:xfrm>
          <a:off x="1972580" y="1466663"/>
          <a:ext cx="5198841" cy="392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947">
                  <a:extLst>
                    <a:ext uri="{9D8B030D-6E8A-4147-A177-3AD203B41FA5}">
                      <a16:colId xmlns:a16="http://schemas.microsoft.com/office/drawing/2014/main" val="1437585833"/>
                    </a:ext>
                  </a:extLst>
                </a:gridCol>
                <a:gridCol w="1732947">
                  <a:extLst>
                    <a:ext uri="{9D8B030D-6E8A-4147-A177-3AD203B41FA5}">
                      <a16:colId xmlns:a16="http://schemas.microsoft.com/office/drawing/2014/main" val="3612127572"/>
                    </a:ext>
                  </a:extLst>
                </a:gridCol>
                <a:gridCol w="1732947">
                  <a:extLst>
                    <a:ext uri="{9D8B030D-6E8A-4147-A177-3AD203B41FA5}">
                      <a16:colId xmlns:a16="http://schemas.microsoft.com/office/drawing/2014/main" val="1975846042"/>
                    </a:ext>
                  </a:extLst>
                </a:gridCol>
              </a:tblGrid>
              <a:tr h="857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10,500m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4,500m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84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270798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7km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8km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84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205555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8,000m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7,000m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00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7229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  km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   km</a:t>
                      </a:r>
                    </a:p>
                  </a:txBody>
                  <a:tcPr marL="138845" marR="138845" marT="69423" marB="6942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9450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B7B8A9-5031-4694-A548-32A58776FC4C}"/>
              </a:ext>
            </a:extLst>
          </p:cNvPr>
          <p:cNvGraphicFramePr>
            <a:graphicFrameLocks noGrp="1"/>
          </p:cNvGraphicFramePr>
          <p:nvPr/>
        </p:nvGraphicFramePr>
        <p:xfrm>
          <a:off x="2650361" y="4708078"/>
          <a:ext cx="156534" cy="53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34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26610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26610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28E719-CDBF-4993-9164-769B36796F42}"/>
              </a:ext>
            </a:extLst>
          </p:cNvPr>
          <p:cNvGraphicFramePr>
            <a:graphicFrameLocks noGrp="1"/>
          </p:cNvGraphicFramePr>
          <p:nvPr/>
        </p:nvGraphicFramePr>
        <p:xfrm>
          <a:off x="6171046" y="4708078"/>
          <a:ext cx="156534" cy="53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34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26610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266108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8D95BAA-A929-6D46-92EE-CBA999B3DF94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7BE57D-49C4-40C2-BFDD-E520D069C303}"/>
              </a:ext>
            </a:extLst>
          </p:cNvPr>
          <p:cNvCxnSpPr>
            <a:cxnSpLocks/>
          </p:cNvCxnSpPr>
          <p:nvPr/>
        </p:nvCxnSpPr>
        <p:spPr>
          <a:xfrm>
            <a:off x="3739487" y="1856095"/>
            <a:ext cx="1667400" cy="3172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1AA0-1578-44C9-B5DD-D6FD310D39A3}"/>
              </a:ext>
            </a:extLst>
          </p:cNvPr>
          <p:cNvCxnSpPr>
            <a:cxnSpLocks/>
          </p:cNvCxnSpPr>
          <p:nvPr/>
        </p:nvCxnSpPr>
        <p:spPr>
          <a:xfrm>
            <a:off x="3739487" y="2893325"/>
            <a:ext cx="1667400" cy="10346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A600D8-5428-471E-89B8-4E215A30D7BF}"/>
              </a:ext>
            </a:extLst>
          </p:cNvPr>
          <p:cNvCxnSpPr>
            <a:cxnSpLocks/>
          </p:cNvCxnSpPr>
          <p:nvPr/>
        </p:nvCxnSpPr>
        <p:spPr>
          <a:xfrm flipV="1">
            <a:off x="3739487" y="2893324"/>
            <a:ext cx="1667400" cy="10346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4D13BD-3A3E-4331-92F3-3E2469EB7379}"/>
              </a:ext>
            </a:extLst>
          </p:cNvPr>
          <p:cNvCxnSpPr>
            <a:cxnSpLocks/>
          </p:cNvCxnSpPr>
          <p:nvPr/>
        </p:nvCxnSpPr>
        <p:spPr>
          <a:xfrm flipV="1">
            <a:off x="3745704" y="1856095"/>
            <a:ext cx="1661183" cy="32128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46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  km &gt; 4,000m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F73127-8DAB-406F-8F3F-AC2444942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60882"/>
              </p:ext>
            </p:extLst>
          </p:nvPr>
        </p:nvGraphicFramePr>
        <p:xfrm>
          <a:off x="2923360" y="2002209"/>
          <a:ext cx="190000" cy="85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00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4289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E8491E-6EF2-8E49-9BE4-176FD6413E1B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565032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  km &gt; 4,000m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True, 4,000m is smaller than 4,500m.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F73127-8DAB-406F-8F3F-AC2444942898}"/>
              </a:ext>
            </a:extLst>
          </p:cNvPr>
          <p:cNvGraphicFramePr>
            <a:graphicFrameLocks noGrp="1"/>
          </p:cNvGraphicFramePr>
          <p:nvPr/>
        </p:nvGraphicFramePr>
        <p:xfrm>
          <a:off x="2923360" y="2002209"/>
          <a:ext cx="190000" cy="85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00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4289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E23A3E-06FC-8245-9872-1337CFF5798B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81585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</a:t>
            </a:r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5B7E0A-C251-43E8-BA3F-8ADEF5FAEC16}"/>
              </a:ext>
            </a:extLst>
          </p:cNvPr>
          <p:cNvGrpSpPr/>
          <p:nvPr/>
        </p:nvGrpSpPr>
        <p:grpSpPr>
          <a:xfrm>
            <a:off x="1466487" y="2372186"/>
            <a:ext cx="6211027" cy="2113629"/>
            <a:chOff x="1670774" y="2015142"/>
            <a:chExt cx="2901226" cy="987295"/>
          </a:xfrm>
          <a:solidFill>
            <a:schemeClr val="bg1"/>
          </a:solidFill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0781D8CF-E007-415D-AAAD-E05687210358}"/>
                </a:ext>
              </a:extLst>
            </p:cNvPr>
            <p:cNvSpPr/>
            <p:nvPr/>
          </p:nvSpPr>
          <p:spPr>
            <a:xfrm>
              <a:off x="3744000" y="2015142"/>
              <a:ext cx="828000" cy="3829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4,000m</a:t>
              </a:r>
            </a:p>
          </p:txBody>
        </p:sp>
        <p:sp>
          <p:nvSpPr>
            <p:cNvPr id="9" name="Rounded Rectangle 28">
              <a:extLst>
                <a:ext uri="{FF2B5EF4-FFF2-40B4-BE49-F238E27FC236}">
                  <a16:creationId xmlns:a16="http://schemas.microsoft.com/office/drawing/2014/main" id="{86A98F0C-5BB1-42DF-968B-8971C92A6E1D}"/>
                </a:ext>
              </a:extLst>
            </p:cNvPr>
            <p:cNvSpPr/>
            <p:nvPr/>
          </p:nvSpPr>
          <p:spPr>
            <a:xfrm>
              <a:off x="3222461" y="2615023"/>
              <a:ext cx="828000" cy="3829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4,500m</a:t>
              </a:r>
            </a:p>
          </p:txBody>
        </p:sp>
        <p:sp>
          <p:nvSpPr>
            <p:cNvPr id="10" name="Rounded Rectangle 29">
              <a:extLst>
                <a:ext uri="{FF2B5EF4-FFF2-40B4-BE49-F238E27FC236}">
                  <a16:creationId xmlns:a16="http://schemas.microsoft.com/office/drawing/2014/main" id="{C9571C54-2C1B-4BFB-BC58-E34E3E332E68}"/>
                </a:ext>
              </a:extLst>
            </p:cNvPr>
            <p:cNvSpPr/>
            <p:nvPr/>
          </p:nvSpPr>
          <p:spPr>
            <a:xfrm>
              <a:off x="2187081" y="2619535"/>
              <a:ext cx="828000" cy="3829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   km</a:t>
              </a:r>
            </a:p>
          </p:txBody>
        </p:sp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C05CE518-6135-4156-8153-4886DB787C8C}"/>
                </a:ext>
              </a:extLst>
            </p:cNvPr>
            <p:cNvSpPr/>
            <p:nvPr/>
          </p:nvSpPr>
          <p:spPr>
            <a:xfrm>
              <a:off x="2707387" y="2015142"/>
              <a:ext cx="828000" cy="3829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   km</a:t>
              </a:r>
            </a:p>
          </p:txBody>
        </p:sp>
        <p:sp>
          <p:nvSpPr>
            <p:cNvPr id="12" name="Rounded Rectangle 31">
              <a:extLst>
                <a:ext uri="{FF2B5EF4-FFF2-40B4-BE49-F238E27FC236}">
                  <a16:creationId xmlns:a16="http://schemas.microsoft.com/office/drawing/2014/main" id="{A5F3DF44-9EED-42EA-B8B4-F81F5222AA8B}"/>
                </a:ext>
              </a:extLst>
            </p:cNvPr>
            <p:cNvSpPr/>
            <p:nvPr/>
          </p:nvSpPr>
          <p:spPr>
            <a:xfrm>
              <a:off x="1670774" y="2018167"/>
              <a:ext cx="828000" cy="382902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3,500m</a:t>
              </a: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EB0C629-9A02-4E28-831A-BE269741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36406"/>
              </p:ext>
            </p:extLst>
          </p:nvPr>
        </p:nvGraphicFramePr>
        <p:xfrm>
          <a:off x="4306901" y="2532033"/>
          <a:ext cx="246749" cy="50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49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2500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2500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0EEDD1B-0D62-4FE0-912E-466AAF46E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09458"/>
              </p:ext>
            </p:extLst>
          </p:nvPr>
        </p:nvGraphicFramePr>
        <p:xfrm>
          <a:off x="3204235" y="3830201"/>
          <a:ext cx="246749" cy="50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49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2500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2500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49E5E50-B277-6C46-BE0D-2499113B0121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787167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</a:t>
            </a:r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781D8CF-E007-415D-AAAD-E05687210358}"/>
              </a:ext>
            </a:extLst>
          </p:cNvPr>
          <p:cNvSpPr/>
          <p:nvPr/>
        </p:nvSpPr>
        <p:spPr>
          <a:xfrm>
            <a:off x="5904908" y="2372186"/>
            <a:ext cx="1772606" cy="8197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4,000m</a:t>
            </a:r>
          </a:p>
        </p:txBody>
      </p:sp>
      <p:sp>
        <p:nvSpPr>
          <p:cNvPr id="9" name="Rounded Rectangle 28">
            <a:extLst>
              <a:ext uri="{FF2B5EF4-FFF2-40B4-BE49-F238E27FC236}">
                <a16:creationId xmlns:a16="http://schemas.microsoft.com/office/drawing/2014/main" id="{86A98F0C-5BB1-42DF-968B-8971C92A6E1D}"/>
              </a:ext>
            </a:extLst>
          </p:cNvPr>
          <p:cNvSpPr/>
          <p:nvPr/>
        </p:nvSpPr>
        <p:spPr>
          <a:xfrm>
            <a:off x="4788383" y="3656428"/>
            <a:ext cx="1772606" cy="8197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4,500m</a:t>
            </a: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C9571C54-2C1B-4BFB-BC58-E34E3E332E68}"/>
              </a:ext>
            </a:extLst>
          </p:cNvPr>
          <p:cNvSpPr/>
          <p:nvPr/>
        </p:nvSpPr>
        <p:spPr>
          <a:xfrm>
            <a:off x="2571812" y="3666088"/>
            <a:ext cx="1772606" cy="8197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4   km</a:t>
            </a: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C05CE518-6135-4156-8153-4886DB787C8C}"/>
              </a:ext>
            </a:extLst>
          </p:cNvPr>
          <p:cNvSpPr/>
          <p:nvPr/>
        </p:nvSpPr>
        <p:spPr>
          <a:xfrm>
            <a:off x="3685698" y="2372186"/>
            <a:ext cx="1772606" cy="8197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3   km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A5F3DF44-9EED-42EA-B8B4-F81F5222AA8B}"/>
              </a:ext>
            </a:extLst>
          </p:cNvPr>
          <p:cNvSpPr/>
          <p:nvPr/>
        </p:nvSpPr>
        <p:spPr>
          <a:xfrm>
            <a:off x="1466487" y="2378662"/>
            <a:ext cx="1772606" cy="8197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3,500m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EB0C629-9A02-4E28-831A-BE269741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26302"/>
              </p:ext>
            </p:extLst>
          </p:nvPr>
        </p:nvGraphicFramePr>
        <p:xfrm>
          <a:off x="4306901" y="2532033"/>
          <a:ext cx="246749" cy="50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49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2500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2500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0EEDD1B-0D62-4FE0-912E-466AAF46E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16462"/>
              </p:ext>
            </p:extLst>
          </p:nvPr>
        </p:nvGraphicFramePr>
        <p:xfrm>
          <a:off x="3204235" y="3830201"/>
          <a:ext cx="246749" cy="50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49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2500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2500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339946A-57D5-3441-9CF5-310EF64663A0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80278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 whole model.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C551F4-2C2E-46E9-8D3D-56EB437AC4B2}"/>
              </a:ext>
            </a:extLst>
          </p:cNvPr>
          <p:cNvGrpSpPr/>
          <p:nvPr/>
        </p:nvGrpSpPr>
        <p:grpSpPr>
          <a:xfrm>
            <a:off x="2936174" y="1605137"/>
            <a:ext cx="3271653" cy="3647727"/>
            <a:chOff x="3472410" y="1838673"/>
            <a:chExt cx="1865997" cy="2080492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C382A6-56AB-4853-BA1A-367BDEB5CD92}"/>
                </a:ext>
              </a:extLst>
            </p:cNvPr>
            <p:cNvSpPr/>
            <p:nvPr/>
          </p:nvSpPr>
          <p:spPr>
            <a:xfrm>
              <a:off x="4000246" y="1838673"/>
              <a:ext cx="828000" cy="82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8,500m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8617D6-4F1F-4404-B0D0-AC4E1F3D753F}"/>
                </a:ext>
              </a:extLst>
            </p:cNvPr>
            <p:cNvSpPr/>
            <p:nvPr/>
          </p:nvSpPr>
          <p:spPr>
            <a:xfrm>
              <a:off x="3472410" y="3091165"/>
              <a:ext cx="828000" cy="82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   km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CBFB2D-A055-4A36-9A62-F2A24D3AD701}"/>
                </a:ext>
              </a:extLst>
            </p:cNvPr>
            <p:cNvSpPr/>
            <p:nvPr/>
          </p:nvSpPr>
          <p:spPr>
            <a:xfrm>
              <a:off x="4510407" y="3091165"/>
              <a:ext cx="828000" cy="82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spc="-3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_____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 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6575AD-013A-44C9-B156-CCE8D8BCB3FB}"/>
                </a:ext>
              </a:extLst>
            </p:cNvPr>
            <p:cNvCxnSpPr>
              <a:cxnSpLocks/>
              <a:stCxn id="9" idx="3"/>
              <a:endCxn id="10" idx="0"/>
            </p:cNvCxnSpPr>
            <p:nvPr/>
          </p:nvCxnSpPr>
          <p:spPr>
            <a:xfrm flipH="1">
              <a:off x="3886410" y="2545415"/>
              <a:ext cx="235094" cy="5457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96C7B1-23F6-4F4E-991D-91FB7EEAAA55}"/>
                </a:ext>
              </a:extLst>
            </p:cNvPr>
            <p:cNvCxnSpPr>
              <a:cxnSpLocks/>
              <a:stCxn id="11" idx="0"/>
              <a:endCxn id="9" idx="5"/>
            </p:cNvCxnSpPr>
            <p:nvPr/>
          </p:nvCxnSpPr>
          <p:spPr>
            <a:xfrm flipH="1" flipV="1">
              <a:off x="4706988" y="2545415"/>
              <a:ext cx="217419" cy="5457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B91877-558E-4D12-8D5D-C6FDA2360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16149"/>
              </p:ext>
            </p:extLst>
          </p:nvPr>
        </p:nvGraphicFramePr>
        <p:xfrm>
          <a:off x="3497271" y="4252678"/>
          <a:ext cx="10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B8BAB6D-D30D-1C4F-8337-2A783C0CB45D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774389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 whole model.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C551F4-2C2E-46E9-8D3D-56EB437AC4B2}"/>
              </a:ext>
            </a:extLst>
          </p:cNvPr>
          <p:cNvGrpSpPr/>
          <p:nvPr/>
        </p:nvGrpSpPr>
        <p:grpSpPr>
          <a:xfrm>
            <a:off x="2936174" y="1605137"/>
            <a:ext cx="3271653" cy="3647727"/>
            <a:chOff x="3472410" y="1838673"/>
            <a:chExt cx="1865997" cy="2080492"/>
          </a:xfrm>
          <a:solidFill>
            <a:schemeClr val="bg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C382A6-56AB-4853-BA1A-367BDEB5CD92}"/>
                </a:ext>
              </a:extLst>
            </p:cNvPr>
            <p:cNvSpPr/>
            <p:nvPr/>
          </p:nvSpPr>
          <p:spPr>
            <a:xfrm>
              <a:off x="4000246" y="1838673"/>
              <a:ext cx="828000" cy="82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8,500m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8617D6-4F1F-4404-B0D0-AC4E1F3D753F}"/>
                </a:ext>
              </a:extLst>
            </p:cNvPr>
            <p:cNvSpPr/>
            <p:nvPr/>
          </p:nvSpPr>
          <p:spPr>
            <a:xfrm>
              <a:off x="3472410" y="3091165"/>
              <a:ext cx="828000" cy="828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   km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CBFB2D-A055-4A36-9A62-F2A24D3AD701}"/>
                </a:ext>
              </a:extLst>
            </p:cNvPr>
            <p:cNvSpPr/>
            <p:nvPr/>
          </p:nvSpPr>
          <p:spPr>
            <a:xfrm>
              <a:off x="4510407" y="3091165"/>
              <a:ext cx="828000" cy="828000"/>
            </a:xfrm>
            <a:prstGeom prst="ellips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5,000 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6575AD-013A-44C9-B156-CCE8D8BCB3FB}"/>
                </a:ext>
              </a:extLst>
            </p:cNvPr>
            <p:cNvCxnSpPr>
              <a:cxnSpLocks/>
              <a:stCxn id="9" idx="3"/>
              <a:endCxn id="10" idx="0"/>
            </p:cNvCxnSpPr>
            <p:nvPr/>
          </p:nvCxnSpPr>
          <p:spPr>
            <a:xfrm flipH="1">
              <a:off x="3886410" y="2545415"/>
              <a:ext cx="235094" cy="5457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96C7B1-23F6-4F4E-991D-91FB7EEAAA55}"/>
                </a:ext>
              </a:extLst>
            </p:cNvPr>
            <p:cNvCxnSpPr>
              <a:cxnSpLocks/>
              <a:stCxn id="11" idx="0"/>
              <a:endCxn id="9" idx="5"/>
            </p:cNvCxnSpPr>
            <p:nvPr/>
          </p:nvCxnSpPr>
          <p:spPr>
            <a:xfrm flipH="1" flipV="1">
              <a:off x="4706988" y="2545415"/>
              <a:ext cx="217419" cy="5457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B91877-558E-4D12-8D5D-C6FDA2360E63}"/>
              </a:ext>
            </a:extLst>
          </p:cNvPr>
          <p:cNvGraphicFramePr>
            <a:graphicFrameLocks noGrp="1"/>
          </p:cNvGraphicFramePr>
          <p:nvPr/>
        </p:nvGraphicFramePr>
        <p:xfrm>
          <a:off x="3497271" y="4252678"/>
          <a:ext cx="108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">
                  <a:extLst>
                    <a:ext uri="{9D8B030D-6E8A-4147-A177-3AD203B41FA5}">
                      <a16:colId xmlns:a16="http://schemas.microsoft.com/office/drawing/2014/main" val="2235705773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716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2487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49AD6A5-B517-3349-9C1A-EFFDD22703B5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178769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CBF4B-2D62-4EAB-9C9E-9A8D05AC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Fluency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C20C0-1DC1-43FD-89FF-7E1A013FA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11" y="1415929"/>
            <a:ext cx="2482978" cy="46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53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B8022C3-73FE-4967-A6E4-C3EF87E6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C902EF-ED47-456B-8A79-3B8B0014607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Damon’s garage is 40m long. What combination of cars could he fit inside?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D769B8-E3C1-4B21-A020-28C48E437E30}"/>
              </a:ext>
            </a:extLst>
          </p:cNvPr>
          <p:cNvGrpSpPr/>
          <p:nvPr/>
        </p:nvGrpSpPr>
        <p:grpSpPr>
          <a:xfrm>
            <a:off x="2413200" y="2262833"/>
            <a:ext cx="4502423" cy="2623863"/>
            <a:chOff x="773321" y="1602694"/>
            <a:chExt cx="2100413" cy="13464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FCC81A-9BE8-4DE2-8805-DBBD31AE50BE}"/>
                </a:ext>
              </a:extLst>
            </p:cNvPr>
            <p:cNvSpPr txBox="1"/>
            <p:nvPr/>
          </p:nvSpPr>
          <p:spPr>
            <a:xfrm>
              <a:off x="809092" y="1602694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9.5m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06B260-6E54-4ECA-A502-563B3607D9E0}"/>
                </a:ext>
              </a:extLst>
            </p:cNvPr>
            <p:cNvSpPr txBox="1"/>
            <p:nvPr/>
          </p:nvSpPr>
          <p:spPr>
            <a:xfrm>
              <a:off x="773321" y="2759625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450cm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2DD0BF-9BAB-44B4-8B9A-1EEE94CDE733}"/>
                </a:ext>
              </a:extLst>
            </p:cNvPr>
            <p:cNvSpPr txBox="1"/>
            <p:nvPr/>
          </p:nvSpPr>
          <p:spPr>
            <a:xfrm>
              <a:off x="2424735" y="2184331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600cm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916696-0274-462E-94DB-1F9322D227FD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3417844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B8022C3-73FE-4967-A6E4-C3EF87E6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C902EF-ED47-456B-8A79-3B8B0014607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Damon’s garage is 40m long. What combination of cars could he fit inside?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 where the total equals 40m or less, for example: 2 yellow cars, 2 green cars and 2 red cars = 9.5m + 9.5m + 600cm + 600cm + 450cm + 450cm = 40m 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D769B8-E3C1-4B21-A020-28C48E437E30}"/>
              </a:ext>
            </a:extLst>
          </p:cNvPr>
          <p:cNvGrpSpPr/>
          <p:nvPr/>
        </p:nvGrpSpPr>
        <p:grpSpPr>
          <a:xfrm>
            <a:off x="2413200" y="2262833"/>
            <a:ext cx="4502423" cy="2623863"/>
            <a:chOff x="773321" y="1602694"/>
            <a:chExt cx="2100413" cy="13464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FCC81A-9BE8-4DE2-8805-DBBD31AE50BE}"/>
                </a:ext>
              </a:extLst>
            </p:cNvPr>
            <p:cNvSpPr txBox="1"/>
            <p:nvPr/>
          </p:nvSpPr>
          <p:spPr>
            <a:xfrm>
              <a:off x="809092" y="1602694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9.5m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06B260-6E54-4ECA-A502-563B3607D9E0}"/>
                </a:ext>
              </a:extLst>
            </p:cNvPr>
            <p:cNvSpPr txBox="1"/>
            <p:nvPr/>
          </p:nvSpPr>
          <p:spPr>
            <a:xfrm>
              <a:off x="773321" y="2759625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450cm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2DD0BF-9BAB-44B4-8B9A-1EEE94CDE733}"/>
                </a:ext>
              </a:extLst>
            </p:cNvPr>
            <p:cNvSpPr txBox="1"/>
            <p:nvPr/>
          </p:nvSpPr>
          <p:spPr>
            <a:xfrm>
              <a:off x="2424735" y="2184331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600cm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B49B88-9531-46E7-88DF-983D615BBA31}"/>
              </a:ext>
            </a:extLst>
          </p:cNvPr>
          <p:cNvSpPr txBox="1"/>
          <p:nvPr/>
        </p:nvSpPr>
        <p:spPr>
          <a:xfrm>
            <a:off x="8340806" y="6009716"/>
            <a:ext cx="47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Y5</a:t>
            </a:r>
          </a:p>
        </p:txBody>
      </p:sp>
    </p:spTree>
    <p:extLst>
      <p:ext uri="{BB962C8B-B14F-4D97-AF65-F5344CB8AC3E}">
        <p14:creationId xmlns:p14="http://schemas.microsoft.com/office/powerpoint/2010/main" val="172685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148DF-D542-4EE8-A527-900027BD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27" y="301572"/>
            <a:ext cx="8374197" cy="2251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F8ED4-4B11-49E0-946F-8B9F3442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44" y="3917922"/>
            <a:ext cx="8536112" cy="23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15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69832D-092D-4D34-BDC3-EDBD73C49E4B}"/>
              </a:ext>
            </a:extLst>
          </p:cNvPr>
          <p:cNvSpPr txBox="1"/>
          <p:nvPr/>
        </p:nvSpPr>
        <p:spPr>
          <a:xfrm>
            <a:off x="619124" y="228600"/>
            <a:ext cx="80676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u="sng" dirty="0"/>
              <a:t>7.1.2022</a:t>
            </a:r>
          </a:p>
          <a:p>
            <a:pPr algn="r"/>
            <a:r>
              <a:rPr lang="en-GB" sz="4400" u="sng" dirty="0"/>
              <a:t>VII.I.MMXXII</a:t>
            </a:r>
          </a:p>
          <a:p>
            <a:pPr algn="r"/>
            <a:endParaRPr lang="en-GB" sz="4400" u="sng" dirty="0"/>
          </a:p>
          <a:p>
            <a:r>
              <a:rPr lang="en-GB" sz="4000" u="sng" dirty="0"/>
              <a:t>LO: To convert between kilometres and metres.</a:t>
            </a:r>
          </a:p>
          <a:p>
            <a:endParaRPr lang="en-GB" sz="4400" u="sng" dirty="0"/>
          </a:p>
        </p:txBody>
      </p:sp>
    </p:spTree>
    <p:extLst>
      <p:ext uri="{BB962C8B-B14F-4D97-AF65-F5344CB8AC3E}">
        <p14:creationId xmlns:p14="http://schemas.microsoft.com/office/powerpoint/2010/main" val="3506022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EB37F-CE3E-44DF-B93D-992D785E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3486535"/>
            <a:ext cx="6619874" cy="3043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F3ECE2-F486-44D7-97D9-393D7210A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" y="282872"/>
            <a:ext cx="6118543" cy="30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80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96627" y="2448365"/>
            <a:ext cx="7215607" cy="669261"/>
            <a:chOff x="850232" y="3272589"/>
            <a:chExt cx="7579894" cy="57751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40302" y="3049031"/>
            <a:ext cx="8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59134" y="3046969"/>
            <a:ext cx="122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10,000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8401" y="3050037"/>
            <a:ext cx="9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1,000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08577" y="3049031"/>
            <a:ext cx="98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2,000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05773" y="3050037"/>
            <a:ext cx="91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3,000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78537" y="3049031"/>
            <a:ext cx="91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4,000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33922" y="3049031"/>
            <a:ext cx="897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5,000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12254" y="3049031"/>
            <a:ext cx="100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6,000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94769" y="3049031"/>
            <a:ext cx="89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7,000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30983" y="3049031"/>
            <a:ext cx="87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8,000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52544" y="3049031"/>
            <a:ext cx="897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9,000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30753" y="3675891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metres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01252" y="3675891"/>
            <a:ext cx="1443124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470184" y="1252017"/>
            <a:ext cx="170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kilometres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291378" y="1252018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44030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7361" y="1996764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6481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95948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8754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2949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5573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5769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64995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90208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1747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34932" y="4656987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0 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1,000 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2,000 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3,000 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26167" y="4656987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4,000 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5,000 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6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6,000 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7,000 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8,000 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74069" y="4656987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9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9,000 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40030" y="4656987"/>
            <a:ext cx="375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 km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10,000 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2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 rot="5400000">
            <a:off x="1310170" y="1776251"/>
            <a:ext cx="2349580" cy="917599"/>
            <a:chOff x="4640177" y="3272589"/>
            <a:chExt cx="3789949" cy="577516"/>
          </a:xfrm>
        </p:grpSpPr>
        <p:cxnSp>
          <p:nvCxnSpPr>
            <p:cNvPr id="33" name="Straight Connector 32"/>
            <p:cNvCxnSpPr/>
            <p:nvPr/>
          </p:nvCxnSpPr>
          <p:spPr>
            <a:xfrm rot="16200000">
              <a:off x="6531142" y="1677898"/>
              <a:ext cx="1" cy="37819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168220" y="3146530"/>
            <a:ext cx="118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74099" y="2704120"/>
            <a:ext cx="10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4,050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05234" y="2234204"/>
            <a:ext cx="1115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4,100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05234" y="1764444"/>
            <a:ext cx="97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4,150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9909" y="1294183"/>
            <a:ext cx="95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4,200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21650" y="839230"/>
            <a:ext cx="98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4,250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6875" y="3146530"/>
            <a:ext cx="46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97485" y="3146530"/>
            <a:ext cx="446864" cy="44241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2943760" y="31465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67944" y="2709090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50 m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38" y="2675810"/>
            <a:ext cx="2530176" cy="253290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253787" y="2973555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4,050 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17144" y="4406115"/>
            <a:ext cx="125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4,000 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82729" y="4406114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 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96219" y="4398139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67944" y="2234204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100 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69558" y="1764286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150 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69558" y="1281147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200 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67943" y="808745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km 250 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53787" y="2973554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4,100 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098945" y="4398139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100 m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11051" y="3150212"/>
            <a:ext cx="164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km and m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076391" y="3169466"/>
            <a:ext cx="1458802" cy="44241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6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4" grpId="2"/>
      <p:bldP spid="76" grpId="0"/>
      <p:bldP spid="77" grpId="0"/>
      <p:bldP spid="78" grpId="0"/>
      <p:bldP spid="79" grpId="0"/>
      <p:bldP spid="85" grpId="0"/>
      <p:bldP spid="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 rot="16200000">
            <a:off x="4779854" y="966987"/>
            <a:ext cx="3099423" cy="3055146"/>
            <a:chOff x="268171" y="249049"/>
            <a:chExt cx="2498576" cy="2448272"/>
          </a:xfrm>
        </p:grpSpPr>
        <p:sp>
          <p:nvSpPr>
            <p:cNvPr id="34" name="Oval 33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5" name="Oval 34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6" name="Oval 35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661" y="1080162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km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1,000 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22719" y="2226324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km</a:t>
            </a:r>
            <a:endParaRPr lang="en-GB" sz="2800" dirty="0"/>
          </a:p>
        </p:txBody>
      </p:sp>
      <p:sp>
        <p:nvSpPr>
          <p:cNvPr id="42" name="Rectangle 41"/>
          <p:cNvSpPr/>
          <p:nvPr/>
        </p:nvSpPr>
        <p:spPr>
          <a:xfrm>
            <a:off x="4801992" y="4929829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1,200 m</a:t>
            </a:r>
            <a:endParaRPr lang="en-GB" sz="3200" dirty="0"/>
          </a:p>
        </p:txBody>
      </p:sp>
      <p:sp>
        <p:nvSpPr>
          <p:cNvPr id="43" name="Rectangle 42"/>
          <p:cNvSpPr/>
          <p:nvPr/>
        </p:nvSpPr>
        <p:spPr>
          <a:xfrm>
            <a:off x="6735816" y="3215516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200 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60956" y="1250384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800 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046260" y="1564697"/>
                <a:ext cx="24160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800 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60" y="1564697"/>
                <a:ext cx="2416046" cy="523220"/>
              </a:xfrm>
              <a:prstGeom prst="rect">
                <a:avLst/>
              </a:prstGeom>
              <a:blipFill>
                <a:blip r:embed="rId5"/>
                <a:stretch>
                  <a:fillRect l="-5303" t="-15116" r="-404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1168271" y="4341940"/>
          <a:ext cx="6186812" cy="11757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3555">
                  <a:extLst>
                    <a:ext uri="{9D8B030D-6E8A-4147-A177-3AD203B41FA5}">
                      <a16:colId xmlns:a16="http://schemas.microsoft.com/office/drawing/2014/main" val="1294895469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895830985"/>
                    </a:ext>
                  </a:extLst>
                </a:gridCol>
                <a:gridCol w="3422468">
                  <a:extLst>
                    <a:ext uri="{9D8B030D-6E8A-4147-A177-3AD203B41FA5}">
                      <a16:colId xmlns:a16="http://schemas.microsoft.com/office/drawing/2014/main" val="1566089018"/>
                    </a:ext>
                  </a:extLst>
                </a:gridCol>
              </a:tblGrid>
              <a:tr h="570284">
                <a:tc gridSpan="3"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94167"/>
                  </a:ext>
                </a:extLst>
              </a:tr>
              <a:tr h="596659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600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613784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3389212" y="1543385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200 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99198" y="2614610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 km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2,000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57787" y="3143594"/>
                <a:ext cx="20585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</a:rPr>
                  <a:t>600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ea typeface="Cambria Math" panose="02040503050406030204" pitchFamily="18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87" y="3143594"/>
                <a:ext cx="2058577" cy="523220"/>
              </a:xfrm>
              <a:prstGeom prst="rect">
                <a:avLst/>
              </a:prstGeom>
              <a:blipFill>
                <a:blip r:embed="rId6"/>
                <a:stretch>
                  <a:fillRect l="-621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129162" y="3143594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800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7142" y="3653498"/>
                <a:ext cx="24160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800 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42" y="3653498"/>
                <a:ext cx="2416046" cy="523220"/>
              </a:xfrm>
              <a:prstGeom prst="rect">
                <a:avLst/>
              </a:prstGeom>
              <a:blipFill>
                <a:blip r:embed="rId7"/>
                <a:stretch>
                  <a:fillRect l="-5051" t="-13953" r="-429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556225" y="3662560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1,200 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6" grpId="0"/>
      <p:bldP spid="48" grpId="0"/>
      <p:bldP spid="19" grpId="0"/>
      <p:bldP spid="21" grpId="0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21" y="993865"/>
            <a:ext cx="6657975" cy="4191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74150" y="3396343"/>
            <a:ext cx="4833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80772" y="1819072"/>
            <a:ext cx="422501" cy="25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285954" y="1213759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6890232" y="2229395"/>
            <a:ext cx="550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979271" y="3731623"/>
            <a:ext cx="550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333578" y="4390210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477245" y="4604661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263253" y="3943898"/>
            <a:ext cx="5171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4500137" y="1168593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780391" y="3200400"/>
            <a:ext cx="883647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START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80392" y="3761018"/>
            <a:ext cx="883647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END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03273" y="2873829"/>
            <a:ext cx="0" cy="33963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1374150" y="1889761"/>
            <a:ext cx="0" cy="33963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/>
              <p:cNvSpPr/>
              <p:nvPr/>
            </p:nvSpPr>
            <p:spPr>
              <a:xfrm>
                <a:off x="496153" y="1549588"/>
                <a:ext cx="803704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 km</a:t>
                </a:r>
              </a:p>
            </p:txBody>
          </p:sp>
        </mc:Choice>
        <mc:Fallback xmlns="">
          <p:sp>
            <p:nvSpPr>
              <p:cNvPr id="95" name="Rounded 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3" y="1549588"/>
                <a:ext cx="803704" cy="509990"/>
              </a:xfrm>
              <a:prstGeom prst="roundRect">
                <a:avLst/>
              </a:prstGeom>
              <a:blipFill>
                <a:blip r:embed="rId6"/>
                <a:stretch>
                  <a:fillRect r="-2239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ounded Rectangle 95"/>
          <p:cNvSpPr/>
          <p:nvPr/>
        </p:nvSpPr>
        <p:spPr>
          <a:xfrm>
            <a:off x="2479751" y="658603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1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ounded Rectangle 96"/>
              <p:cNvSpPr/>
              <p:nvPr/>
            </p:nvSpPr>
            <p:spPr>
              <a:xfrm>
                <a:off x="4035862" y="658603"/>
                <a:ext cx="911204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97" name="Rounded 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62" y="658603"/>
                <a:ext cx="911204" cy="509990"/>
              </a:xfrm>
              <a:prstGeom prst="roundRect">
                <a:avLst/>
              </a:prstGeom>
              <a:blipFill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ounded Rectangle 97"/>
          <p:cNvSpPr/>
          <p:nvPr/>
        </p:nvSpPr>
        <p:spPr>
          <a:xfrm>
            <a:off x="5898321" y="658603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ounded Rectangle 98"/>
              <p:cNvSpPr/>
              <p:nvPr/>
            </p:nvSpPr>
            <p:spPr>
              <a:xfrm>
                <a:off x="7262949" y="1974400"/>
                <a:ext cx="849085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99" name="Rounded 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949" y="1974400"/>
                <a:ext cx="849085" cy="509990"/>
              </a:xfrm>
              <a:prstGeom prst="roundRect">
                <a:avLst/>
              </a:prstGeom>
              <a:blipFill>
                <a:blip r:embed="rId8"/>
                <a:stretch>
                  <a:fillRect l="-3521" r="-3521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ounded Rectangle 99"/>
          <p:cNvSpPr/>
          <p:nvPr/>
        </p:nvSpPr>
        <p:spPr>
          <a:xfrm>
            <a:off x="7285639" y="3464925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ounded Rectangle 100"/>
              <p:cNvSpPr/>
              <p:nvPr/>
            </p:nvSpPr>
            <p:spPr>
              <a:xfrm>
                <a:off x="5836620" y="4913283"/>
                <a:ext cx="993916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101" name="Rounded 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620" y="4913283"/>
                <a:ext cx="993916" cy="509990"/>
              </a:xfrm>
              <a:prstGeom prst="roundRect">
                <a:avLst/>
              </a:prstGeom>
              <a:blipFill>
                <a:blip r:embed="rId9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H="1">
            <a:off x="2842038" y="1356091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691977" y="4464791"/>
            <a:ext cx="28439" cy="4484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3994506" y="4929870"/>
            <a:ext cx="993916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  <a:r>
              <a:rPr lang="en-GB" sz="2000" dirty="0"/>
              <a:t>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ounded Rectangle 104"/>
              <p:cNvSpPr/>
              <p:nvPr/>
            </p:nvSpPr>
            <p:spPr>
              <a:xfrm>
                <a:off x="2166612" y="4915324"/>
                <a:ext cx="993916" cy="5099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km</a:t>
                </a:r>
              </a:p>
            </p:txBody>
          </p:sp>
        </mc:Choice>
        <mc:Fallback xmlns="">
          <p:sp>
            <p:nvSpPr>
              <p:cNvPr id="105" name="Rounded 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612" y="4915324"/>
                <a:ext cx="993916" cy="509990"/>
              </a:xfrm>
              <a:prstGeom prst="roundRect">
                <a:avLst/>
              </a:prstGeom>
              <a:blipFill>
                <a:blip r:embed="rId10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ounded Rectangle 105"/>
          <p:cNvSpPr/>
          <p:nvPr/>
        </p:nvSpPr>
        <p:spPr>
          <a:xfrm>
            <a:off x="501309" y="3070878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0 km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06663" y="3719920"/>
            <a:ext cx="803704" cy="50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5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8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5944" y="3674216"/>
                <a:ext cx="5812972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Annie has run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kilometres.</a:t>
                </a:r>
              </a:p>
              <a:p>
                <a:r>
                  <a:rPr lang="en-GB" sz="2800" dirty="0"/>
                  <a:t>How many metres has she run?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44" y="3674216"/>
                <a:ext cx="5812972" cy="1143518"/>
              </a:xfrm>
              <a:prstGeom prst="rect">
                <a:avLst/>
              </a:prstGeom>
              <a:blipFill>
                <a:blip r:embed="rId5"/>
                <a:stretch>
                  <a:fillRect l="-2096" b="-13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2" y="3633854"/>
            <a:ext cx="1064296" cy="7349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96357" y="4294514"/>
            <a:ext cx="178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4,500 m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7679" y="4864868"/>
                <a:ext cx="199759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1 km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9" y="4864868"/>
                <a:ext cx="1997590" cy="700705"/>
              </a:xfrm>
              <a:prstGeom prst="rect">
                <a:avLst/>
              </a:prstGeom>
              <a:blipFill>
                <a:blip r:embed="rId7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21385" y="4853988"/>
                <a:ext cx="2320939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of 1,000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385" y="4853988"/>
                <a:ext cx="2320939" cy="700705"/>
              </a:xfrm>
              <a:prstGeom prst="rect">
                <a:avLst/>
              </a:prstGeom>
              <a:blipFill>
                <a:blip r:embed="rId8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90995" y="4902049"/>
                <a:ext cx="23209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1,000 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95" y="4902049"/>
                <a:ext cx="2320939" cy="523220"/>
              </a:xfrm>
              <a:prstGeom prst="rect">
                <a:avLst/>
              </a:prstGeom>
              <a:blipFill>
                <a:blip r:embed="rId9"/>
                <a:stretch>
                  <a:fillRect l="-524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87871" y="4914812"/>
            <a:ext cx="2320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500 m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52" y="793098"/>
            <a:ext cx="4503770" cy="28448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23461" y="769164"/>
            <a:ext cx="2993076" cy="2751849"/>
            <a:chOff x="268171" y="249049"/>
            <a:chExt cx="2498576" cy="2448272"/>
          </a:xfrm>
        </p:grpSpPr>
        <p:sp>
          <p:nvSpPr>
            <p:cNvPr id="12" name="Oval 11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90593" y="1001457"/>
                <a:ext cx="99257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/>
                  <a:t> km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593" y="1001457"/>
                <a:ext cx="992579" cy="613886"/>
              </a:xfrm>
              <a:prstGeom prst="rect">
                <a:avLst/>
              </a:prstGeom>
              <a:blipFill>
                <a:blip r:embed="rId11"/>
                <a:stretch>
                  <a:fillRect l="-9816" r="-8589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394370" y="2791892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4 </a:t>
            </a:r>
            <a:r>
              <a:rPr lang="en-GB" sz="2400" dirty="0"/>
              <a:t>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342867" y="2715781"/>
                <a:ext cx="76815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</a:t>
                </a:r>
                <a:r>
                  <a:rPr lang="en-GB" sz="2400" dirty="0"/>
                  <a:t>km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67" y="2715781"/>
                <a:ext cx="768159" cy="613886"/>
              </a:xfrm>
              <a:prstGeom prst="rect">
                <a:avLst/>
              </a:prstGeom>
              <a:blipFill>
                <a:blip r:embed="rId12"/>
                <a:stretch>
                  <a:fillRect r="-11111" b="-1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170040" y="2785508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4,000 m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7251208" y="2821282"/>
            <a:ext cx="965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500 m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6147116" y="1081443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4,500 m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6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7" grpId="0"/>
      <p:bldP spid="8" grpId="0"/>
      <p:bldP spid="9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52" y="793098"/>
            <a:ext cx="4503770" cy="2844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2441" y="3612968"/>
                <a:ext cx="6690308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Teddy has run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km.</a:t>
                </a:r>
              </a:p>
              <a:p>
                <a:r>
                  <a:rPr lang="en-GB" sz="2800" dirty="0"/>
                  <a:t>How many metres does he have left to run?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41" y="3612968"/>
                <a:ext cx="6690308" cy="1131592"/>
              </a:xfrm>
              <a:prstGeom prst="rect">
                <a:avLst/>
              </a:prstGeom>
              <a:blipFill>
                <a:blip r:embed="rId6"/>
                <a:stretch>
                  <a:fillRect l="-1821" b="-14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31072" y="5069657"/>
                <a:ext cx="2159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1,000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072" y="5069657"/>
                <a:ext cx="2159813" cy="461665"/>
              </a:xfrm>
              <a:prstGeom prst="rect">
                <a:avLst/>
              </a:prstGeom>
              <a:blipFill>
                <a:blip r:embed="rId7"/>
                <a:stretch>
                  <a:fillRect l="-423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03" y="3559639"/>
            <a:ext cx="1001990" cy="7184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23461" y="769164"/>
            <a:ext cx="2993076" cy="2751849"/>
            <a:chOff x="268171" y="249049"/>
            <a:chExt cx="2498576" cy="2448272"/>
          </a:xfrm>
        </p:grpSpPr>
        <p:sp>
          <p:nvSpPr>
            <p:cNvPr id="13" name="Oval 12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15" name="Oval 14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16" name="Straight Connector 15"/>
            <p:cNvCxnSpPr>
              <a:stCxn id="1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363699" y="1054770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 km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42115" y="2712378"/>
                <a:ext cx="992579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km </a:t>
                </a:r>
                <a:endParaRPr lang="en-GB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115" y="2712378"/>
                <a:ext cx="992579" cy="613886"/>
              </a:xfrm>
              <a:prstGeom prst="rect">
                <a:avLst/>
              </a:prstGeom>
              <a:blipFill>
                <a:blip r:embed="rId9"/>
                <a:stretch>
                  <a:fillRect l="-9202" r="-8589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209528" y="5024491"/>
            <a:ext cx="4376562" cy="518823"/>
            <a:chOff x="2237094" y="5049314"/>
            <a:chExt cx="4376562" cy="51882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50661" y="5308725"/>
              <a:ext cx="43629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37094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13656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25375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31235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19516" y="5049314"/>
              <a:ext cx="0" cy="5188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55078" y="5560086"/>
            <a:ext cx="79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km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37328" y="5560086"/>
            <a:ext cx="79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3204" y="5503019"/>
                <a:ext cx="795242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km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04" y="5503019"/>
                <a:ext cx="795242" cy="483466"/>
              </a:xfrm>
              <a:prstGeom prst="rect">
                <a:avLst/>
              </a:prstGeom>
              <a:blipFill>
                <a:blip r:embed="rId10"/>
                <a:stretch>
                  <a:fillRect l="-610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98911" y="5500918"/>
                <a:ext cx="795242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km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911" y="5500918"/>
                <a:ext cx="795242" cy="483466"/>
              </a:xfrm>
              <a:prstGeom prst="rect">
                <a:avLst/>
              </a:prstGeom>
              <a:blipFill>
                <a:blip r:embed="rId11"/>
                <a:stretch>
                  <a:fillRect l="-610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95895" y="5543314"/>
                <a:ext cx="795242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km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95" y="5543314"/>
                <a:ext cx="795242" cy="484043"/>
              </a:xfrm>
              <a:prstGeom prst="rect">
                <a:avLst/>
              </a:prstGeom>
              <a:blipFill>
                <a:blip r:embed="rId12"/>
                <a:stretch>
                  <a:fillRect l="-610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17050" y="4711232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2,000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29889" y="4710021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2,500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0246" y="4704173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3,000 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60047" y="4709407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2,250 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45067" y="4706274"/>
            <a:ext cx="94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2,750 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71379" y="1047614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5,000 m</a:t>
            </a:r>
            <a:endParaRPr lang="en-GB" sz="2400" dirty="0"/>
          </a:p>
        </p:txBody>
      </p:sp>
      <p:sp>
        <p:nvSpPr>
          <p:cNvPr id="38" name="Rectangle 37"/>
          <p:cNvSpPr/>
          <p:nvPr/>
        </p:nvSpPr>
        <p:spPr>
          <a:xfrm>
            <a:off x="5208722" y="2797789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2,250 m</a:t>
            </a:r>
            <a:endParaRPr lang="en-GB" sz="2400" dirty="0"/>
          </a:p>
        </p:txBody>
      </p:sp>
      <p:sp>
        <p:nvSpPr>
          <p:cNvPr id="39" name="Rectangle 38"/>
          <p:cNvSpPr/>
          <p:nvPr/>
        </p:nvSpPr>
        <p:spPr>
          <a:xfrm>
            <a:off x="7103867" y="2797492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2,750 m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363360" y="5066440"/>
            <a:ext cx="215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250</a:t>
            </a:r>
            <a:endParaRPr lang="en-GB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75743" y="4811895"/>
                <a:ext cx="26611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5,000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2,250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43" y="4811895"/>
                <a:ext cx="2661171" cy="523220"/>
              </a:xfrm>
              <a:prstGeom prst="rect">
                <a:avLst/>
              </a:prstGeom>
              <a:blipFill>
                <a:blip r:embed="rId13"/>
                <a:stretch>
                  <a:fillRect l="-457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562153" y="4815719"/>
            <a:ext cx="266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2,750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5303" y="5312545"/>
            <a:ext cx="769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Teddy has 2,750 </a:t>
            </a:r>
            <a:r>
              <a:rPr lang="en-US" sz="2800" dirty="0" err="1">
                <a:solidFill>
                  <a:schemeClr val="accent1"/>
                </a:solidFill>
              </a:rPr>
              <a:t>metres</a:t>
            </a:r>
            <a:r>
              <a:rPr lang="en-US" sz="2800" dirty="0">
                <a:solidFill>
                  <a:schemeClr val="accent1"/>
                </a:solidFill>
              </a:rPr>
              <a:t> left to run.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05184" y="2793502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?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1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18" grpId="0"/>
      <p:bldP spid="18" grpId="1"/>
      <p:bldP spid="19" grpId="0"/>
      <p:bldP spid="19" grpId="1"/>
      <p:bldP spid="11" grpId="0"/>
      <p:bldP spid="11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8" grpId="0"/>
      <p:bldP spid="39" grpId="0"/>
      <p:bldP spid="40" grpId="0"/>
      <p:bldP spid="40" grpId="1"/>
      <p:bldP spid="41" grpId="0"/>
      <p:bldP spid="42" grpId="0"/>
      <p:bldP spid="43" grpId="0"/>
      <p:bldP spid="44" grpId="0"/>
      <p:bldP spid="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332200" y="590590"/>
          <a:ext cx="3634656" cy="1088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66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8325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9195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7333658" y="1061596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8278" y="2164989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78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0264" y="2155676"/>
            <a:ext cx="732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780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330694" y="1859933"/>
          <a:ext cx="3634656" cy="1088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66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8325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9195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521027" y="2306373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29884" y="2306373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23611" y="1061596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33658" y="2304161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663" y="3489630"/>
            <a:ext cx="194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78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330694" y="3212518"/>
          <a:ext cx="3634656" cy="1088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66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08664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8325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9195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4630725" y="3658958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39582" y="3658958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43356" y="3656746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28551" y="3480317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7,800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08951" y="3658958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366591" y="4565103"/>
          <a:ext cx="4600265" cy="1026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053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93802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1338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27204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30734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09371" y="4793857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78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145808" y="4815165"/>
            <a:ext cx="118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78,000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682369" y="4992476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91226" y="4992476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5000" y="4990264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60595" y="4992476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13467" y="4990105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43497" y="5625297"/>
            <a:ext cx="5770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What stays the same?  What changes?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0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747066" y="1399390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multiply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7021" y="1859119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47066" y="2839159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multiply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7021" y="3298888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47066" y="4471899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multiply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7021" y="4931628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579422" y="181149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79422" y="325202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79422" y="4884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22089" y="1506719"/>
            <a:ext cx="234667" cy="31131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5028471" y="2940713"/>
            <a:ext cx="392615" cy="31131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122068" y="4577451"/>
            <a:ext cx="565718" cy="31131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0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03214" y="2463052"/>
          <a:ext cx="4600265" cy="1026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053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93802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1338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27204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30734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941" y="546891"/>
            <a:ext cx="429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52,000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972886" y="589079"/>
            <a:ext cx="748146" cy="4294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0643" y="1381804"/>
            <a:ext cx="735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What number, when it is made 1,000 times greater, is equal to 52,000?</a:t>
            </a:r>
            <a:endParaRPr lang="en-GB" sz="2800" i="1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9942" y="2892024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9978" y="2892024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9906" y="2892024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9870" y="2892024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1883" y="55453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52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69833" y="2892024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512" y="3901967"/>
            <a:ext cx="429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 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171,000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8853" y="3948832"/>
            <a:ext cx="748146" cy="4294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7512" y="4750468"/>
            <a:ext cx="429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 792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512" y="5439813"/>
            <a:ext cx="429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41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8569" y="3896696"/>
            <a:ext cx="732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171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3827" y="4755470"/>
            <a:ext cx="1370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792,000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61840" y="5434811"/>
            <a:ext cx="118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41,000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6661" y="4577676"/>
            <a:ext cx="3339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6661" y="5047025"/>
            <a:ext cx="3339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41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endParaRPr lang="en-GB" sz="2800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9948 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09966 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09948 2.96296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10104 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2.96296E-6 L 0.20017 -0.0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6 2.96296E-6 L 0.19914 2.9629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2.96296E-6 L 0.19913 2.96296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14 2.96296E-6 L 0.29896 -0.000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13 2.96296E-6 L 0.29861 2.9629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7" grpId="2"/>
      <p:bldP spid="7" grpId="3"/>
      <p:bldP spid="8" grpId="0"/>
      <p:bldP spid="8" grpId="1"/>
      <p:bldP spid="8" grpId="2"/>
      <p:bldP spid="8" grpId="3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3" grpId="0"/>
      <p:bldP spid="13" grpId="1"/>
      <p:bldP spid="16" grpId="0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3202011" y="3183955"/>
          <a:ext cx="4600265" cy="1026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053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93802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1338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27204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30734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82407" y="1217303"/>
            <a:ext cx="2377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47,000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36110" y="1217303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4,700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75128" y="2094950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83985" y="2094950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87759" y="2092738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6267" y="2693496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47,000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59883" y="3618659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71721" y="3630447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02011" y="2693496"/>
            <a:ext cx="732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470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238030" y="177450"/>
          <a:ext cx="4600265" cy="1026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053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93802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1338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27204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30734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667512" y="4187619"/>
            <a:ext cx="2871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47,000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28253" y="596635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7110" y="596635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40884" y="594423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55577" y="596635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59351" y="594264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465210" y="5643843"/>
            <a:ext cx="5770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What stays the same?  What changes?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466271" y="2094950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4	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238030" y="1700937"/>
          <a:ext cx="4600265" cy="1026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053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93802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1338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27204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30734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5348046" y="3624553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4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222216" y="4679292"/>
          <a:ext cx="4600265" cy="1026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053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93802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1338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27204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30734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3313268" y="418761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47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86533" y="5104397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74696" y="5110291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3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9" grpId="0"/>
      <p:bldP spid="20" grpId="0"/>
      <p:bldP spid="29" grpId="0"/>
      <p:bldP spid="31" grpId="0"/>
      <p:bldP spid="32" grpId="0"/>
      <p:bldP spid="35" grpId="0"/>
      <p:bldP spid="44" grpId="0"/>
      <p:bldP spid="45" grpId="0"/>
      <p:bldP spid="50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747066" y="1399390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7021" y="1859119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47066" y="2839159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7021" y="3298888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47066" y="4471899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divide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7021" y="4931628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617416" y="181149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17416" y="325202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7416" y="4884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0702" y="1506856"/>
            <a:ext cx="271462" cy="31131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4732897" y="2940713"/>
            <a:ext cx="425271" cy="31131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4815663" y="4577451"/>
            <a:ext cx="612810" cy="31131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2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068" y="508000"/>
          <a:ext cx="67564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3390253850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3190490699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896813663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10741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Divided</a:t>
                      </a:r>
                      <a:r>
                        <a:rPr lang="en-GB" sz="2400" b="1" baseline="0" dirty="0">
                          <a:solidFill>
                            <a:schemeClr val="tx1"/>
                          </a:solidFill>
                        </a:rPr>
                        <a:t> by 10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Divided by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Divided</a:t>
                      </a:r>
                      <a:r>
                        <a:rPr lang="en-GB" sz="2400" b="1" baseline="0" dirty="0">
                          <a:solidFill>
                            <a:schemeClr val="tx1"/>
                          </a:solidFill>
                        </a:rPr>
                        <a:t> by 1,000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27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</a:rPr>
                        <a:t>35,000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96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32581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54346" y="1321594"/>
            <a:ext cx="1443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3,500</a:t>
            </a:r>
            <a:endParaRPr lang="en-GB" sz="2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55570" y="1874998"/>
            <a:ext cx="406400" cy="381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61760" y="2661442"/>
            <a:ext cx="340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27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8850" y="3235831"/>
            <a:ext cx="735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27 is one thousandth of what number?</a:t>
            </a:r>
            <a:endParaRPr lang="en-GB" sz="2800" i="1" dirty="0"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61760" y="4388834"/>
          <a:ext cx="4600265" cy="1026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053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938024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91338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27204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>
                          <a:latin typeface="+mn-lt"/>
                        </a:rPr>
                        <a:t>Th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630734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03594" y="4806390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11068" y="4805071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53442" y="1862663"/>
            <a:ext cx="1122800" cy="381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211068" y="4806390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03594" y="4808599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07408" y="4808599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4867" y="2659748"/>
            <a:ext cx="1443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27,000</a:t>
            </a:r>
            <a:endParaRPr lang="en-GB" sz="2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3441" y="1814009"/>
            <a:ext cx="1122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27,000</a:t>
            </a:r>
            <a:endParaRPr lang="en-GB" sz="2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2542" y="1321594"/>
            <a:ext cx="863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350</a:t>
            </a:r>
            <a:endParaRPr lang="en-GB" sz="2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3424" y="1321594"/>
            <a:ext cx="863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lang="en-GB" sz="2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4346" y="1814009"/>
            <a:ext cx="1443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2,700</a:t>
            </a:r>
            <a:endParaRPr lang="en-GB" sz="2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3150" y="1814009"/>
            <a:ext cx="7607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270</a:t>
            </a:r>
            <a:endParaRPr lang="en-GB" sz="2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3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09861 0.000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9931 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1 0.00047 L -0.20243 0.002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6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1 0.00023 L -0.19792 0.000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43 0.00209 L -0.30312 0.0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92 0.0007 L -0.30173 0.002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1" grpId="0" animBg="1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3.7|3.4|2.4|3.8|2.7|2.5|1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3.4|1.9|4.5|1.7|1.6|1.8|1.7|1.7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8.9|7.1|6.8|4|4.6|6.7|5.4|10.4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5|2.7|3|4.5|5|10.1|2.7|7.1|7.6|7.3|10.5|7.3|4.6|6.4|6.1|0.4|4.3|3.2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5.9|3.6|10.3|12.2|1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9.4|27|0.7|4.4|0.5|3.8|4.7|14.1|9.1|7.2|6.9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6.8|7|1.3|1.6|5.5|4.3|2.5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11.5|3.9|5.8|6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0.8|2.8|6|8.2|6.4|25.2|1.6|0.7|1.3|0.8|1.3|4.4|4.1|1.5|9.8|6.3|4.9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5|1.1|1.2|1.2|1|1.2|1.3|1.2|1.3|1.1|7.6|11.1|2.1|3.3|8.4|2.6|6.2|2|1.8|0.7|5.6|1|2.9|0.5|3|0.9|2.9|0.8|3.4|0.7|2.7|0.9|4.5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.9|11.7|5.5|0.3|4.9|5.9|4.1|2.4|4.9|3.4|1.2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9.1|12.4|3.7|10.2|17|10|3.3|3.2|8.7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C4CE2C545544AB29AAF3EA1D67A6D" ma:contentTypeVersion="8" ma:contentTypeDescription="Create a new document." ma:contentTypeScope="" ma:versionID="2f433ff49a2d32e49a78779feb093b2b">
  <xsd:schema xmlns:xsd="http://www.w3.org/2001/XMLSchema" xmlns:xs="http://www.w3.org/2001/XMLSchema" xmlns:p="http://schemas.microsoft.com/office/2006/metadata/properties" xmlns:ns3="6fbef1ff-c8ed-41ca-9b17-0c5f4ae5aa6f" targetNamespace="http://schemas.microsoft.com/office/2006/metadata/properties" ma:root="true" ma:fieldsID="1511942074c4ce008d0617efa1cd530d" ns3:_="">
    <xsd:import namespace="6fbef1ff-c8ed-41ca-9b17-0c5f4ae5aa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ef1ff-c8ed-41ca-9b17-0c5f4ae5aa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563843-C46A-4C14-B226-4B2865654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bef1ff-c8ed-41ca-9b17-0c5f4ae5a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6fbef1ff-c8ed-41ca-9b17-0c5f4ae5aa6f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</TotalTime>
  <Words>1093</Words>
  <Application>Microsoft Office PowerPoint</Application>
  <PresentationFormat>On-screen Show (4:3)</PresentationFormat>
  <Paragraphs>438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Berlin Sans FB</vt:lpstr>
      <vt:lpstr>Calibri</vt:lpstr>
      <vt:lpstr>Calibri Light</vt:lpstr>
      <vt:lpstr>Cambria Math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Conversation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Gharu, Hannah</cp:lastModifiedBy>
  <cp:revision>54</cp:revision>
  <dcterms:created xsi:type="dcterms:W3CDTF">2018-03-17T10:08:43Z</dcterms:created>
  <dcterms:modified xsi:type="dcterms:W3CDTF">2022-01-05T12:52:21Z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0x010100FFCC4CE2C545544AB29AAF3EA1D67A6D</vt:lpwstr>
  </property>
  <property fmtid="{D5CDD505-2E9C-101B-9397-08002B2CF9AE}" pid="3" name="TaxKeyword">
    <vt:lpwstr/>
  </property>
</Properties>
</file>