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handoutMasterIdLst>
    <p:handoutMasterId r:id="rId26"/>
  </p:handoutMasterIdLst>
  <p:sldIdLst>
    <p:sldId id="267" r:id="rId5"/>
    <p:sldId id="269" r:id="rId6"/>
    <p:sldId id="268" r:id="rId7"/>
    <p:sldId id="279" r:id="rId8"/>
    <p:sldId id="271" r:id="rId9"/>
    <p:sldId id="272" r:id="rId10"/>
    <p:sldId id="273" r:id="rId11"/>
    <p:sldId id="275" r:id="rId12"/>
    <p:sldId id="270" r:id="rId13"/>
    <p:sldId id="277" r:id="rId14"/>
    <p:sldId id="289" r:id="rId15"/>
    <p:sldId id="282" r:id="rId16"/>
    <p:sldId id="287" r:id="rId17"/>
    <p:sldId id="288" r:id="rId18"/>
    <p:sldId id="283" r:id="rId19"/>
    <p:sldId id="286" r:id="rId20"/>
    <p:sldId id="290" r:id="rId21"/>
    <p:sldId id="281" r:id="rId22"/>
    <p:sldId id="278" r:id="rId23"/>
    <p:sldId id="285" r:id="rId24"/>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5017"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077EFF-735C-4C2B-AC37-775D99B0F77E}" type="datetime1">
              <a:rPr lang="en-GB" smtClean="0"/>
              <a:t>04/03/2024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F79B2A-BF25-4862-8EEB-C1ACE5554C14}" type="slidenum">
              <a:rPr lang="en-GB" smtClean="0"/>
              <a:t>‹#›</a:t>
            </a:fld>
            <a:endParaRPr lang="en-GB" dirty="0"/>
          </a:p>
        </p:txBody>
      </p:sp>
    </p:spTree>
    <p:extLst>
      <p:ext uri="{BB962C8B-B14F-4D97-AF65-F5344CB8AC3E}">
        <p14:creationId xmlns:p14="http://schemas.microsoft.com/office/powerpoint/2010/main" val="202735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20603-05A2-4A86-B47E-9F050EB80F50}" type="datetime1">
              <a:rPr lang="en-GB" smtClean="0"/>
              <a:pPr/>
              <a:t>04/03/2024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2B46F2B-1084-40BA-9F0A-B1F6847335C5}" type="slidenum">
              <a:rPr lang="en-GB" noProof="0" smtClean="0"/>
              <a:t>‹#›</a:t>
            </a:fld>
            <a:endParaRPr lang="en-GB" noProof="0"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62B46F2B-1084-40BA-9F0A-B1F6847335C5}" type="slidenum">
              <a:rPr lang="en-GB" smtClean="0"/>
              <a:t>1</a:t>
            </a:fld>
            <a:endParaRPr lang="en-GB" dirty="0"/>
          </a:p>
        </p:txBody>
      </p:sp>
    </p:spTree>
    <p:extLst>
      <p:ext uri="{BB962C8B-B14F-4D97-AF65-F5344CB8AC3E}">
        <p14:creationId xmlns:p14="http://schemas.microsoft.com/office/powerpoint/2010/main" val="337825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4" name="Date Placeholder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5644966D-3ED2-44C3-A09B-50F4D7F240CA}" type="datetime1">
              <a:rPr lang="en-GB" noProof="0" smtClean="0"/>
              <a:t>04/03/2024</a:t>
            </a:fld>
            <a:endParaRPr lang="en-GB" noProof="0" dirty="0"/>
          </a:p>
        </p:txBody>
      </p:sp>
      <p:sp>
        <p:nvSpPr>
          <p:cNvPr id="5" name="Footer Placeholder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en-GB" noProof="0" dirty="0"/>
          </a:p>
        </p:txBody>
      </p:sp>
      <p:sp>
        <p:nvSpPr>
          <p:cNvPr id="6" name="Slide Number Placeholder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71766878-3199-4EAB-94E7-2D6D11070E14}" type="slidenum">
              <a:rPr lang="en-GB" noProof="0" smtClean="0"/>
              <a:pPr/>
              <a:t>‹#›</a:t>
            </a:fld>
            <a:endParaRPr lang="en-GB" noProof="0"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p>
            <a:pPr rtl="0"/>
            <a:fld id="{E0DBD45D-96DF-4786-9D97-9AE33A142FB5}" type="datetime1">
              <a:rPr lang="en-GB" noProof="0" smtClean="0"/>
              <a:t>04/03/2024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257300" y="382385"/>
            <a:ext cx="8392585" cy="5600405"/>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p>
            <a:pPr rtl="0"/>
            <a:fld id="{B2EEC5A7-AFEE-4249-9E0C-EDC4B88D0FDC}" type="datetime1">
              <a:rPr lang="en-GB" noProof="0" smtClean="0"/>
              <a:t>04/03/2024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10"/>
          </p:nvPr>
        </p:nvSpPr>
        <p:spPr/>
        <p:txBody>
          <a:bodyPr rtlCol="0"/>
          <a:lstStyle/>
          <a:p>
            <a:pPr rtl="0"/>
            <a:fld id="{2D621671-2017-4008-BF5D-37B1B01604B3}" type="datetime1">
              <a:rPr lang="en-GB" noProof="0" smtClean="0"/>
              <a:t>04/03/2024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67486514-03AD-45F9-84EC-C36735C5D0F5}" type="datetime1">
              <a:rPr lang="en-GB" noProof="0" smtClean="0"/>
              <a:t>04/03/2024</a:t>
            </a:fld>
            <a:endParaRPr lang="en-GB" noProof="0" dirty="0"/>
          </a:p>
        </p:txBody>
      </p:sp>
      <p:sp>
        <p:nvSpPr>
          <p:cNvPr id="5" name="Footer Placeholder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en-GB" noProof="0" dirty="0"/>
          </a:p>
        </p:txBody>
      </p:sp>
      <p:sp>
        <p:nvSpPr>
          <p:cNvPr id="6" name="Slide Number Placeholder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71766878-3199-4EAB-94E7-2D6D11070E14}" type="slidenum">
              <a:rPr lang="en-GB" noProof="0" smtClean="0"/>
              <a:pPr/>
              <a:t>‹#›</a:t>
            </a:fld>
            <a:endParaRPr lang="en-GB" noProof="0"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257300" y="2286000"/>
            <a:ext cx="4800600" cy="3619500"/>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647796" y="2286000"/>
            <a:ext cx="4800600" cy="3619500"/>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Date Placeholder 4"/>
          <p:cNvSpPr>
            <a:spLocks noGrp="1"/>
          </p:cNvSpPr>
          <p:nvPr>
            <p:ph type="dt" sz="half" idx="10"/>
          </p:nvPr>
        </p:nvSpPr>
        <p:spPr/>
        <p:txBody>
          <a:bodyPr rtlCol="0"/>
          <a:lstStyle/>
          <a:p>
            <a:pPr rtl="0"/>
            <a:fld id="{15E3DB38-7BAE-48B1-B618-15BEC71A15D1}" type="datetime1">
              <a:rPr lang="en-GB" noProof="0" smtClean="0"/>
              <a:t>04/03/2024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257300" y="2909102"/>
            <a:ext cx="4800600" cy="299639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633864" y="2909102"/>
            <a:ext cx="4800600" cy="2996398"/>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p:cNvSpPr>
            <a:spLocks noGrp="1"/>
          </p:cNvSpPr>
          <p:nvPr>
            <p:ph type="dt" sz="half" idx="10"/>
          </p:nvPr>
        </p:nvSpPr>
        <p:spPr/>
        <p:txBody>
          <a:bodyPr rtlCol="0"/>
          <a:lstStyle/>
          <a:p>
            <a:pPr rtl="0"/>
            <a:fld id="{CE583D31-B11C-4359-AC9B-EA4DCADD4DF2}" type="datetime1">
              <a:rPr lang="en-GB" noProof="0" smtClean="0"/>
              <a:t>04/03/2024</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Date Placeholder 2"/>
          <p:cNvSpPr>
            <a:spLocks noGrp="1"/>
          </p:cNvSpPr>
          <p:nvPr>
            <p:ph type="dt" sz="half" idx="10"/>
          </p:nvPr>
        </p:nvSpPr>
        <p:spPr/>
        <p:txBody>
          <a:bodyPr rtlCol="0"/>
          <a:lstStyle/>
          <a:p>
            <a:pPr rtl="0"/>
            <a:fld id="{5E38C2AE-742F-48BD-A0A8-E8F8724C5D88}" type="datetime1">
              <a:rPr lang="en-GB" noProof="0" smtClean="0"/>
              <a:t>04/03/2024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2FCF73C7-2D9C-4801-9389-7C4DAB0697F2}" type="datetime1">
              <a:rPr lang="en-GB" noProof="0" smtClean="0"/>
              <a:t>04/03/2024</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71766878-3199-4EAB-94E7-2D6D11070E14}" type="slidenum">
              <a:rPr lang="en-GB" noProof="0" smtClean="0"/>
              <a:t>‹#›</a:t>
            </a:fld>
            <a:endParaRPr lang="en-GB"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p:cNvSpPr>
            <a:spLocks noGrp="1"/>
          </p:cNvSpPr>
          <p:nvPr>
            <p:ph type="dt" sz="half" idx="10"/>
          </p:nvPr>
        </p:nvSpPr>
        <p:spPr>
          <a:xfrm>
            <a:off x="765051" y="6375679"/>
            <a:ext cx="1233355" cy="348462"/>
          </a:xfrm>
        </p:spPr>
        <p:txBody>
          <a:bodyPr rtlCol="0"/>
          <a:lstStyle/>
          <a:p>
            <a:pPr rtl="0"/>
            <a:fld id="{8BB64B99-244B-4E30-8FED-E240AAED0801}" type="datetime1">
              <a:rPr lang="en-GB" noProof="0" smtClean="0"/>
              <a:t>04/03/2024</a:t>
            </a:fld>
            <a:endParaRPr lang="en-GB" noProof="0" dirty="0"/>
          </a:p>
        </p:txBody>
      </p:sp>
      <p:sp>
        <p:nvSpPr>
          <p:cNvPr id="6" name="Footer Placeholder 5"/>
          <p:cNvSpPr>
            <a:spLocks noGrp="1"/>
          </p:cNvSpPr>
          <p:nvPr>
            <p:ph type="ftr" sz="quarter" idx="11"/>
          </p:nvPr>
        </p:nvSpPr>
        <p:spPr>
          <a:xfrm>
            <a:off x="2103620" y="6375679"/>
            <a:ext cx="3482179" cy="345796"/>
          </a:xfrm>
        </p:spPr>
        <p:txBody>
          <a:bodyPr rtlCol="0"/>
          <a:lstStyle/>
          <a:p>
            <a:pPr rtl="0"/>
            <a:endParaRPr lang="en-GB" noProof="0" dirty="0"/>
          </a:p>
        </p:txBody>
      </p:sp>
      <p:sp>
        <p:nvSpPr>
          <p:cNvPr id="7" name="Slide Number Placeholder 6"/>
          <p:cNvSpPr>
            <a:spLocks noGrp="1"/>
          </p:cNvSpPr>
          <p:nvPr>
            <p:ph type="sldNum" sz="quarter" idx="12"/>
          </p:nvPr>
        </p:nvSpPr>
        <p:spPr>
          <a:xfrm>
            <a:off x="5691014" y="6375679"/>
            <a:ext cx="1232456" cy="345796"/>
          </a:xfrm>
        </p:spPr>
        <p:txBody>
          <a:bodyPr rtlCol="0"/>
          <a:lstStyle/>
          <a:p>
            <a:pPr rtl="0"/>
            <a:fld id="{71766878-3199-4EAB-94E7-2D6D11070E14}" type="slidenum">
              <a:rPr lang="en-GB" noProof="0" smtClean="0"/>
              <a:t>‹#›</a:t>
            </a:fld>
            <a:endParaRPr lang="en-GB" noProof="0"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en-US" noProof="0"/>
              <a:t>Click to edit Master title style</a:t>
            </a:r>
            <a:endParaRPr lang="en-GB" noProof="0" dirty="0"/>
          </a:p>
        </p:txBody>
      </p:sp>
      <p:sp>
        <p:nvSpPr>
          <p:cNvPr id="4" name="Text Placeholder 3"/>
          <p:cNvSpPr>
            <a:spLocks noGrp="1"/>
          </p:cNvSpPr>
          <p:nvPr>
            <p:ph type="body" sz="half" idx="2"/>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p:cNvSpPr>
            <a:spLocks noGrp="1"/>
          </p:cNvSpPr>
          <p:nvPr>
            <p:ph type="dt" sz="half" idx="10"/>
          </p:nvPr>
        </p:nvSpPr>
        <p:spPr>
          <a:xfrm>
            <a:off x="765950" y="6375679"/>
            <a:ext cx="1232456" cy="348462"/>
          </a:xfrm>
        </p:spPr>
        <p:txBody>
          <a:bodyPr rtlCol="0"/>
          <a:lstStyle/>
          <a:p>
            <a:pPr rtl="0"/>
            <a:fld id="{A92E769A-247F-4013-81C5-199BEDFB530A}" type="datetime1">
              <a:rPr lang="en-GB" noProof="0" smtClean="0"/>
              <a:t>04/03/2024</a:t>
            </a:fld>
            <a:endParaRPr lang="en-GB" noProof="0" dirty="0"/>
          </a:p>
        </p:txBody>
      </p:sp>
      <p:sp>
        <p:nvSpPr>
          <p:cNvPr id="6" name="Footer Placeholder 5"/>
          <p:cNvSpPr>
            <a:spLocks noGrp="1"/>
          </p:cNvSpPr>
          <p:nvPr>
            <p:ph type="ftr" sz="quarter" idx="11"/>
          </p:nvPr>
        </p:nvSpPr>
        <p:spPr>
          <a:xfrm>
            <a:off x="2103621" y="6375679"/>
            <a:ext cx="3482178" cy="345796"/>
          </a:xfrm>
        </p:spPr>
        <p:txBody>
          <a:bodyPr rtlCol="0"/>
          <a:lstStyle/>
          <a:p>
            <a:pPr rtl="0"/>
            <a:endParaRPr lang="en-GB" noProof="0" dirty="0"/>
          </a:p>
        </p:txBody>
      </p:sp>
      <p:sp>
        <p:nvSpPr>
          <p:cNvPr id="7" name="Slide Number Placeholder 6"/>
          <p:cNvSpPr>
            <a:spLocks noGrp="1"/>
          </p:cNvSpPr>
          <p:nvPr>
            <p:ph type="sldNum" sz="quarter" idx="12"/>
          </p:nvPr>
        </p:nvSpPr>
        <p:spPr>
          <a:xfrm>
            <a:off x="5687568" y="6375679"/>
            <a:ext cx="1234440" cy="345796"/>
          </a:xfrm>
        </p:spPr>
        <p:txBody>
          <a:bodyPr rtlCol="0"/>
          <a:lstStyle/>
          <a:p>
            <a:pPr rtl="0"/>
            <a:fld id="{71766878-3199-4EAB-94E7-2D6D11070E14}" type="slidenum">
              <a:rPr lang="en-GB" noProof="0" smtClean="0"/>
              <a:t>‹#›</a:t>
            </a:fld>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4DFE20F2-B783-4E07-A45D-7F92D6E1780D}" type="datetime1">
              <a:rPr lang="en-GB" noProof="0" smtClean="0"/>
              <a:t>04/03/2024</a:t>
            </a:fld>
            <a:endParaRPr lang="en-GB" noProof="0"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n-GB" noProof="0"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766878-3199-4EAB-94E7-2D6D11070E14}" type="slidenum">
              <a:rPr lang="en-GB" noProof="0" smtClean="0"/>
              <a:pPr/>
              <a:t>‹#›</a:t>
            </a:fld>
            <a:endParaRPr lang="en-GB" noProof="0"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elfordandwrekincvs.org.uk/telford-wrekin-young-carers-serv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hildrenssociety.org.uk/information/young-people/well-being/services/beam-shropshire-telford-wrek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arentingsmart.place2be.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etterhealthatworkaward.org.uk/The%20Good%20Night%20Guide%20for%20Childre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telford.gov.uk/info/20667/tenant" TargetMode="External"/><Relationship Id="rId7" Type="http://schemas.openxmlformats.org/officeDocument/2006/relationships/image" Target="../media/image18.png"/><Relationship Id="rId2" Type="http://schemas.openxmlformats.org/officeDocument/2006/relationships/hyperlink" Target="https://www.telford.gov.uk/costofliving" TargetMode="External"/><Relationship Id="rId1" Type="http://schemas.openxmlformats.org/officeDocument/2006/relationships/slideLayout" Target="../slideLayouts/slideLayout2.xml"/><Relationship Id="rId6" Type="http://schemas.openxmlformats.org/officeDocument/2006/relationships/hyperlink" Target="https://www.telford.gov.uk/info/20667/tenant_support/6577/useful_telephone_numbers_and_links" TargetMode="External"/><Relationship Id="rId11" Type="http://schemas.openxmlformats.org/officeDocument/2006/relationships/image" Target="../media/image22.png"/><Relationship Id="rId5" Type="http://schemas.openxmlformats.org/officeDocument/2006/relationships/hyperlink" Target="https://www.telford.gov.uk/info/20806/affordable_warmth" TargetMode="External"/><Relationship Id="rId10" Type="http://schemas.openxmlformats.org/officeDocument/2006/relationships/image" Target="../media/image21.png"/><Relationship Id="rId4" Type="http://schemas.openxmlformats.org/officeDocument/2006/relationships/hyperlink" Target="https://www.telford.gov.uk/info/20667/tenant_support/6580/damp_and_mould"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podstelford.org/" TargetMode="External"/><Relationship Id="rId2" Type="http://schemas.openxmlformats.org/officeDocument/2006/relationships/hyperlink" Target="https://www.telfordsend.org.uk/info/1/home/13/strengthening_families/2" TargetMode="External"/><Relationship Id="rId1" Type="http://schemas.openxmlformats.org/officeDocument/2006/relationships/slideLayout" Target="../slideLayouts/slideLayout2.xml"/><Relationship Id="rId4" Type="http://schemas.openxmlformats.org/officeDocument/2006/relationships/hyperlink" Target="https://www.telfordsendiass.org.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telfordsendiass.org.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itizensadvicetelfordandthewrekin.org.uk/" TargetMode="External"/><Relationship Id="rId3" Type="http://schemas.openxmlformats.org/officeDocument/2006/relationships/hyperlink" Target="https://www.shropscommunityhealth.nhs.uk/school-nurses-telford" TargetMode="External"/><Relationship Id="rId7" Type="http://schemas.openxmlformats.org/officeDocument/2006/relationships/hyperlink" Target="https://www.telfordsend.org.uk/info/1/home/13/strengthening_families" TargetMode="External"/><Relationship Id="rId2" Type="http://schemas.openxmlformats.org/officeDocument/2006/relationships/hyperlink" Target="https://www.familyconnecttelford.co.uk/site/index.php" TargetMode="External"/><Relationship Id="rId1" Type="http://schemas.openxmlformats.org/officeDocument/2006/relationships/slideLayout" Target="../slideLayouts/slideLayout2.xml"/><Relationship Id="rId6" Type="http://schemas.openxmlformats.org/officeDocument/2006/relationships/hyperlink" Target="https://www.shropscommunityhealth.nhs.uk/health-visiting" TargetMode="External"/><Relationship Id="rId5" Type="http://schemas.openxmlformats.org/officeDocument/2006/relationships/hyperlink" Target="https://telfordcrisissupport.org.uk/" TargetMode="External"/><Relationship Id="rId10" Type="http://schemas.openxmlformats.org/officeDocument/2006/relationships/hyperlink" Target="https://www.telford.gov.uk/info/20291/domestic_abuse" TargetMode="External"/><Relationship Id="rId4" Type="http://schemas.openxmlformats.org/officeDocument/2006/relationships/hyperlink" Target="https://www.telford.gov.uk/info/20570/health_conditions/3760/mental_health_help_services" TargetMode="External"/><Relationship Id="rId9" Type="http://schemas.openxmlformats.org/officeDocument/2006/relationships/hyperlink" Target="https://www.telford.gov.uk/info/20781/housing_associ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spire2thrive.co.uk/" TargetMode="External"/><Relationship Id="rId2" Type="http://schemas.openxmlformats.org/officeDocument/2006/relationships/hyperlink" Target="https://capuk.org/" TargetMode="External"/><Relationship Id="rId1" Type="http://schemas.openxmlformats.org/officeDocument/2006/relationships/slideLayout" Target="../slideLayouts/slideLayout2.xml"/><Relationship Id="rId6" Type="http://schemas.openxmlformats.org/officeDocument/2006/relationships/hyperlink" Target="https://www.telfordautismhub.org.uk/childrens-autism-hub" TargetMode="External"/><Relationship Id="rId5" Type="http://schemas.openxmlformats.org/officeDocument/2006/relationships/hyperlink" Target="https://www.pegsupport.co.uk/" TargetMode="External"/><Relationship Id="rId4" Type="http://schemas.openxmlformats.org/officeDocument/2006/relationships/hyperlink" Target="https://www.womensaid.org.uk/information-support/what-is-domestic-abuse/?gclid=EAIaIQobChMIksaxr_74ggMVTMPtCh2VfwoUEAAYASAAEgIb2vD_Bw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ssets.publishing.service.gov.uk/media/626669cb8fa8f523b7221b98/UKHSA-should-I-keep-my_child_off_school_guidance-A3-poster.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lsanetwork.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a:extLst>
              <a:ext uri="{FF2B5EF4-FFF2-40B4-BE49-F238E27FC236}">
                <a16:creationId xmlns:a16="http://schemas.microsoft.com/office/drawing/2014/main" id="{C36A1A43-B750-4259-AA02-68777493B108}"/>
              </a:ext>
            </a:extLst>
          </p:cNvPr>
          <p:cNvSpPr>
            <a:spLocks noGrp="1"/>
          </p:cNvSpPr>
          <p:nvPr>
            <p:ph type="ctrTitle"/>
          </p:nvPr>
        </p:nvSpPr>
        <p:spPr>
          <a:xfrm>
            <a:off x="580648" y="424651"/>
            <a:ext cx="5875694" cy="4504620"/>
          </a:xfrm>
        </p:spPr>
        <p:txBody>
          <a:bodyPr rtlCol="0">
            <a:noAutofit/>
          </a:bodyPr>
          <a:lstStyle/>
          <a:p>
            <a:pPr rtl="0"/>
            <a:r>
              <a:rPr lang="en-GB" sz="6000" dirty="0"/>
              <a:t>Ways we can help AT </a:t>
            </a:r>
            <a:r>
              <a:rPr lang="en-GB" sz="6000" dirty="0" err="1"/>
              <a:t>crudgington</a:t>
            </a:r>
            <a:r>
              <a:rPr lang="en-GB" sz="6000" dirty="0"/>
              <a:t> primary school</a:t>
            </a:r>
          </a:p>
        </p:txBody>
      </p:sp>
      <p:pic>
        <p:nvPicPr>
          <p:cNvPr id="6" name="Picture 5">
            <a:extLst>
              <a:ext uri="{FF2B5EF4-FFF2-40B4-BE49-F238E27FC236}">
                <a16:creationId xmlns:a16="http://schemas.microsoft.com/office/drawing/2014/main" id="{81B33859-B3DA-69C9-8CB0-05C4F5FE40EF}"/>
              </a:ext>
            </a:extLst>
          </p:cNvPr>
          <p:cNvPicPr>
            <a:picLocks noChangeAspect="1"/>
          </p:cNvPicPr>
          <p:nvPr/>
        </p:nvPicPr>
        <p:blipFill>
          <a:blip r:embed="rId3"/>
          <a:stretch>
            <a:fillRect/>
          </a:stretch>
        </p:blipFill>
        <p:spPr>
          <a:xfrm>
            <a:off x="1732558" y="4934489"/>
            <a:ext cx="3571875" cy="1276350"/>
          </a:xfrm>
          <a:prstGeom prst="rect">
            <a:avLst/>
          </a:prstGeom>
        </p:spPr>
      </p:pic>
      <p:sp>
        <p:nvSpPr>
          <p:cNvPr id="19" name="Freeform: Shape 18">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pic>
        <p:nvPicPr>
          <p:cNvPr id="7" name="Picture 6">
            <a:extLst>
              <a:ext uri="{FF2B5EF4-FFF2-40B4-BE49-F238E27FC236}">
                <a16:creationId xmlns:a16="http://schemas.microsoft.com/office/drawing/2014/main" id="{F92AED05-CE03-4017-91A7-1CB221B81A20}"/>
              </a:ext>
            </a:extLst>
          </p:cNvPr>
          <p:cNvPicPr>
            <a:picLocks noChangeAspect="1"/>
          </p:cNvPicPr>
          <p:nvPr/>
        </p:nvPicPr>
        <p:blipFill>
          <a:blip r:embed="rId4"/>
          <a:srcRect l="25929" r="25929"/>
          <a:stretch/>
        </p:blipFill>
        <p:spPr>
          <a:xfrm>
            <a:off x="6909478" y="10"/>
            <a:ext cx="5282519" cy="685799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271827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AB8B-2B03-0E03-D42C-C0CFCFA49042}"/>
              </a:ext>
            </a:extLst>
          </p:cNvPr>
          <p:cNvSpPr>
            <a:spLocks noGrp="1"/>
          </p:cNvSpPr>
          <p:nvPr>
            <p:ph type="title"/>
          </p:nvPr>
        </p:nvSpPr>
        <p:spPr/>
        <p:txBody>
          <a:bodyPr/>
          <a:lstStyle/>
          <a:p>
            <a:r>
              <a:rPr lang="en-GB" dirty="0"/>
              <a:t>Young carer</a:t>
            </a:r>
          </a:p>
        </p:txBody>
      </p:sp>
      <p:sp>
        <p:nvSpPr>
          <p:cNvPr id="3" name="Content Placeholder 2">
            <a:extLst>
              <a:ext uri="{FF2B5EF4-FFF2-40B4-BE49-F238E27FC236}">
                <a16:creationId xmlns:a16="http://schemas.microsoft.com/office/drawing/2014/main" id="{8BF24608-6A14-6621-8485-C9EDB6225753}"/>
              </a:ext>
            </a:extLst>
          </p:cNvPr>
          <p:cNvSpPr>
            <a:spLocks noGrp="1"/>
          </p:cNvSpPr>
          <p:nvPr>
            <p:ph idx="1"/>
          </p:nvPr>
        </p:nvSpPr>
        <p:spPr>
          <a:xfrm>
            <a:off x="1251678" y="1644693"/>
            <a:ext cx="10178322" cy="4608821"/>
          </a:xfrm>
        </p:spPr>
        <p:txBody>
          <a:bodyPr>
            <a:normAutofit fontScale="92500" lnSpcReduction="20000"/>
          </a:bodyPr>
          <a:lstStyle/>
          <a:p>
            <a:r>
              <a:rPr lang="en-GB" dirty="0">
                <a:solidFill>
                  <a:schemeClr val="tx1"/>
                </a:solidFill>
              </a:rPr>
              <a:t>Is your child a young carer? If so we can support with a range of clubs and activities to complement the work of the Young Carers Association</a:t>
            </a:r>
          </a:p>
          <a:p>
            <a:endParaRPr lang="en-GB" dirty="0">
              <a:solidFill>
                <a:schemeClr val="tx1"/>
              </a:solidFill>
            </a:endParaRPr>
          </a:p>
          <a:p>
            <a:r>
              <a:rPr lang="en-GB" dirty="0">
                <a:hlinkClick r:id="rId2"/>
              </a:rPr>
              <a:t>Telford &amp; Wrekin Young Carers Service | Telford CVS (telfordandwrekincvs.org.uk)</a:t>
            </a:r>
            <a:endParaRPr lang="en-GB" dirty="0">
              <a:solidFill>
                <a:schemeClr val="tx1"/>
              </a:solidFill>
            </a:endParaRPr>
          </a:p>
          <a:p>
            <a:endParaRPr lang="en-GB" dirty="0">
              <a:solidFill>
                <a:schemeClr val="tx1"/>
              </a:solidFill>
            </a:endParaRPr>
          </a:p>
          <a:p>
            <a:pPr marL="0" indent="0">
              <a:buNone/>
            </a:pPr>
            <a:r>
              <a:rPr lang="en-GB" dirty="0">
                <a:solidFill>
                  <a:schemeClr val="tx1"/>
                </a:solidFill>
              </a:rPr>
              <a:t>Young Carers Service is a commissioned service of Telford &amp; Wrekin Council. The service offers:​</a:t>
            </a:r>
          </a:p>
          <a:p>
            <a:r>
              <a:rPr lang="en-GB" dirty="0">
                <a:solidFill>
                  <a:schemeClr val="tx1"/>
                </a:solidFill>
              </a:rPr>
              <a:t>One-to-one support for those who need it most</a:t>
            </a:r>
          </a:p>
          <a:p>
            <a:r>
              <a:rPr lang="en-GB" dirty="0">
                <a:solidFill>
                  <a:schemeClr val="tx1"/>
                </a:solidFill>
              </a:rPr>
              <a:t>Term-time Youth Club</a:t>
            </a:r>
          </a:p>
          <a:p>
            <a:r>
              <a:rPr lang="en-GB" dirty="0">
                <a:solidFill>
                  <a:schemeClr val="tx1"/>
                </a:solidFill>
              </a:rPr>
              <a:t>Holiday and half-term activities, trips and events</a:t>
            </a:r>
          </a:p>
          <a:p>
            <a:r>
              <a:rPr lang="en-GB" dirty="0">
                <a:solidFill>
                  <a:schemeClr val="tx1"/>
                </a:solidFill>
              </a:rPr>
              <a:t>School drop-ins</a:t>
            </a:r>
          </a:p>
          <a:p>
            <a:r>
              <a:rPr lang="en-GB" dirty="0">
                <a:solidFill>
                  <a:schemeClr val="tx1"/>
                </a:solidFill>
              </a:rPr>
              <a:t>Individual befriending support</a:t>
            </a:r>
          </a:p>
          <a:p>
            <a:r>
              <a:rPr lang="en-GB" dirty="0">
                <a:solidFill>
                  <a:schemeClr val="tx1"/>
                </a:solidFill>
              </a:rPr>
              <a:t>Information and advice for the whole family</a:t>
            </a:r>
          </a:p>
          <a:p>
            <a:r>
              <a:rPr lang="en-GB" dirty="0">
                <a:solidFill>
                  <a:schemeClr val="tx1"/>
                </a:solidFill>
              </a:rPr>
              <a:t>Regular newsletter with news, events and helpful advice</a:t>
            </a:r>
          </a:p>
          <a:p>
            <a:endParaRPr lang="en-GB" dirty="0">
              <a:solidFill>
                <a:schemeClr val="tx1"/>
              </a:solidFill>
            </a:endParaRPr>
          </a:p>
        </p:txBody>
      </p:sp>
      <p:pic>
        <p:nvPicPr>
          <p:cNvPr id="6" name="Picture 5">
            <a:extLst>
              <a:ext uri="{FF2B5EF4-FFF2-40B4-BE49-F238E27FC236}">
                <a16:creationId xmlns:a16="http://schemas.microsoft.com/office/drawing/2014/main" id="{74A4BFF3-2F49-2320-CB48-CE7D028D1D9E}"/>
              </a:ext>
            </a:extLst>
          </p:cNvPr>
          <p:cNvPicPr>
            <a:picLocks noChangeAspect="1"/>
          </p:cNvPicPr>
          <p:nvPr/>
        </p:nvPicPr>
        <p:blipFill>
          <a:blip r:embed="rId3"/>
          <a:stretch>
            <a:fillRect/>
          </a:stretch>
        </p:blipFill>
        <p:spPr>
          <a:xfrm>
            <a:off x="8111205" y="-20348"/>
            <a:ext cx="2829117" cy="1997512"/>
          </a:xfrm>
          <a:prstGeom prst="rect">
            <a:avLst/>
          </a:prstGeom>
        </p:spPr>
      </p:pic>
    </p:spTree>
    <p:extLst>
      <p:ext uri="{BB962C8B-B14F-4D97-AF65-F5344CB8AC3E}">
        <p14:creationId xmlns:p14="http://schemas.microsoft.com/office/powerpoint/2010/main" val="386196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BACF-1C27-F051-175F-BDDDC4EB9400}"/>
              </a:ext>
            </a:extLst>
          </p:cNvPr>
          <p:cNvSpPr>
            <a:spLocks noGrp="1"/>
          </p:cNvSpPr>
          <p:nvPr>
            <p:ph type="title"/>
          </p:nvPr>
        </p:nvSpPr>
        <p:spPr/>
        <p:txBody>
          <a:bodyPr/>
          <a:lstStyle/>
          <a:p>
            <a:r>
              <a:rPr lang="en-GB" dirty="0"/>
              <a:t>BEAM – wellbeing drop in service</a:t>
            </a:r>
          </a:p>
        </p:txBody>
      </p:sp>
      <p:sp>
        <p:nvSpPr>
          <p:cNvPr id="3" name="Content Placeholder 2">
            <a:extLst>
              <a:ext uri="{FF2B5EF4-FFF2-40B4-BE49-F238E27FC236}">
                <a16:creationId xmlns:a16="http://schemas.microsoft.com/office/drawing/2014/main" id="{F9BA1289-0385-2CE5-4166-AAD76D3CF018}"/>
              </a:ext>
            </a:extLst>
          </p:cNvPr>
          <p:cNvSpPr>
            <a:spLocks noGrp="1"/>
          </p:cNvSpPr>
          <p:nvPr>
            <p:ph idx="1"/>
          </p:nvPr>
        </p:nvSpPr>
        <p:spPr>
          <a:xfrm>
            <a:off x="1251678" y="1380805"/>
            <a:ext cx="10178322" cy="5044543"/>
          </a:xfrm>
        </p:spPr>
        <p:txBody>
          <a:bodyPr>
            <a:normAutofit fontScale="85000" lnSpcReduction="10000"/>
          </a:bodyPr>
          <a:lstStyle/>
          <a:p>
            <a:pPr marL="0" indent="0">
              <a:buNone/>
            </a:pPr>
            <a:r>
              <a:rPr lang="en-GB" dirty="0">
                <a:hlinkClick r:id="rId2"/>
              </a:rPr>
              <a:t>https://www.childrenssociety.org.uk/information/young-people/well-being/services/beam-shropshire-telford-wrekin</a:t>
            </a:r>
            <a:endParaRPr lang="en-GB" dirty="0"/>
          </a:p>
          <a:p>
            <a:pPr marL="0" indent="0">
              <a:buNone/>
            </a:pPr>
            <a:r>
              <a:rPr lang="en-GB" b="0" i="0" dirty="0">
                <a:solidFill>
                  <a:srgbClr val="000000"/>
                </a:solidFill>
                <a:effectLst/>
                <a:latin typeface="Benton Sans"/>
              </a:rPr>
              <a:t>We are an emotional health and wellbeing drop-in service for young people under 25 years old who are registered with a GP in Shropshire, Telford or Wrekin</a:t>
            </a:r>
          </a:p>
          <a:p>
            <a:pPr marL="0" indent="0" algn="l">
              <a:buNone/>
            </a:pPr>
            <a:endParaRPr lang="en-GB" b="1" i="0" dirty="0">
              <a:solidFill>
                <a:srgbClr val="000000"/>
              </a:solidFill>
              <a:effectLst/>
              <a:latin typeface="Benton Sans"/>
            </a:endParaRPr>
          </a:p>
          <a:p>
            <a:pPr marL="0" indent="0" algn="l">
              <a:buNone/>
            </a:pPr>
            <a:r>
              <a:rPr lang="en-GB" b="1" i="0" dirty="0">
                <a:solidFill>
                  <a:srgbClr val="000000"/>
                </a:solidFill>
                <a:effectLst/>
                <a:latin typeface="Benton Sans"/>
              </a:rPr>
              <a:t>BEAM can...</a:t>
            </a:r>
          </a:p>
          <a:p>
            <a:pPr algn="l">
              <a:buFont typeface="Arial" panose="020B0604020202020204" pitchFamily="34" charset="0"/>
              <a:buChar char="•"/>
            </a:pPr>
            <a:r>
              <a:rPr lang="en-GB" b="0" i="0" dirty="0">
                <a:solidFill>
                  <a:srgbClr val="000000"/>
                </a:solidFill>
                <a:effectLst/>
                <a:latin typeface="Benton Sans"/>
              </a:rPr>
              <a:t>recommend strategies and techniques that aim to make life easier – for example, how to manage a panic attack, or how to improve sleep.</a:t>
            </a:r>
          </a:p>
          <a:p>
            <a:pPr algn="l">
              <a:buFont typeface="Arial" panose="020B0604020202020204" pitchFamily="34" charset="0"/>
              <a:buChar char="•"/>
            </a:pPr>
            <a:r>
              <a:rPr lang="en-GB" b="0" i="0" dirty="0">
                <a:solidFill>
                  <a:srgbClr val="000000"/>
                </a:solidFill>
                <a:effectLst/>
                <a:latin typeface="Benton Sans"/>
              </a:rPr>
              <a:t>give practical suggestions and advice – this might be suggesting you look at website or that you contact another service.  </a:t>
            </a:r>
          </a:p>
          <a:p>
            <a:pPr algn="l">
              <a:buFont typeface="Arial" panose="020B0604020202020204" pitchFamily="34" charset="0"/>
              <a:buChar char="•"/>
            </a:pPr>
            <a:r>
              <a:rPr lang="en-GB" b="0" i="0" dirty="0">
                <a:solidFill>
                  <a:srgbClr val="000000"/>
                </a:solidFill>
                <a:effectLst/>
                <a:latin typeface="Benton Sans"/>
              </a:rPr>
              <a:t>provide a listening ear if you have something you want to get off your chest.</a:t>
            </a:r>
          </a:p>
          <a:p>
            <a:pPr algn="l">
              <a:buFont typeface="Arial" panose="020B0604020202020204" pitchFamily="34" charset="0"/>
              <a:buChar char="•"/>
            </a:pPr>
            <a:endParaRPr lang="en-GB" b="1" i="0" dirty="0">
              <a:solidFill>
                <a:srgbClr val="000000"/>
              </a:solidFill>
              <a:effectLst/>
              <a:latin typeface="Benton Sans"/>
            </a:endParaRPr>
          </a:p>
          <a:p>
            <a:pPr marL="0" indent="0" algn="l">
              <a:buNone/>
            </a:pPr>
            <a:r>
              <a:rPr lang="en-GB" b="1" i="0" dirty="0">
                <a:solidFill>
                  <a:srgbClr val="000000"/>
                </a:solidFill>
                <a:effectLst/>
                <a:latin typeface="Benton Sans"/>
              </a:rPr>
              <a:t>BEAM won't...</a:t>
            </a:r>
          </a:p>
          <a:p>
            <a:pPr algn="l">
              <a:buFont typeface="Arial" panose="020B0604020202020204" pitchFamily="34" charset="0"/>
              <a:buChar char="•"/>
            </a:pPr>
            <a:r>
              <a:rPr lang="en-GB" b="0" i="0" dirty="0">
                <a:solidFill>
                  <a:srgbClr val="000000"/>
                </a:solidFill>
                <a:effectLst/>
                <a:latin typeface="Benton Sans"/>
              </a:rPr>
              <a:t>assess or diagnose any conditions.</a:t>
            </a:r>
          </a:p>
          <a:p>
            <a:pPr algn="l">
              <a:buFont typeface="Arial" panose="020B0604020202020204" pitchFamily="34" charset="0"/>
              <a:buChar char="•"/>
            </a:pPr>
            <a:r>
              <a:rPr lang="en-GB" b="0" i="0" dirty="0">
                <a:solidFill>
                  <a:srgbClr val="000000"/>
                </a:solidFill>
                <a:effectLst/>
                <a:latin typeface="Benton Sans"/>
              </a:rPr>
              <a:t>automatically make referrals into other services.</a:t>
            </a:r>
          </a:p>
          <a:p>
            <a:pPr algn="l">
              <a:buFont typeface="Arial" panose="020B0604020202020204" pitchFamily="34" charset="0"/>
              <a:buChar char="•"/>
            </a:pPr>
            <a:r>
              <a:rPr lang="en-GB" b="0" i="0" dirty="0">
                <a:solidFill>
                  <a:srgbClr val="000000"/>
                </a:solidFill>
                <a:effectLst/>
                <a:latin typeface="Benton Sans"/>
              </a:rPr>
              <a:t>necessarily have to tell anyone that you have spoken to Beam.  </a:t>
            </a:r>
          </a:p>
          <a:p>
            <a:pPr marL="0" indent="0">
              <a:buNone/>
            </a:pPr>
            <a:endParaRPr lang="en-GB" dirty="0"/>
          </a:p>
        </p:txBody>
      </p:sp>
    </p:spTree>
    <p:extLst>
      <p:ext uri="{BB962C8B-B14F-4D97-AF65-F5344CB8AC3E}">
        <p14:creationId xmlns:p14="http://schemas.microsoft.com/office/powerpoint/2010/main" val="173845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F8C6-9B39-DA4D-189A-C58376AE6B5A}"/>
              </a:ext>
            </a:extLst>
          </p:cNvPr>
          <p:cNvSpPr>
            <a:spLocks noGrp="1"/>
          </p:cNvSpPr>
          <p:nvPr>
            <p:ph type="title"/>
          </p:nvPr>
        </p:nvSpPr>
        <p:spPr/>
        <p:txBody>
          <a:bodyPr/>
          <a:lstStyle/>
          <a:p>
            <a:r>
              <a:rPr lang="en-GB" dirty="0"/>
              <a:t>Sleep</a:t>
            </a:r>
          </a:p>
        </p:txBody>
      </p:sp>
      <p:sp>
        <p:nvSpPr>
          <p:cNvPr id="3" name="Content Placeholder 2">
            <a:extLst>
              <a:ext uri="{FF2B5EF4-FFF2-40B4-BE49-F238E27FC236}">
                <a16:creationId xmlns:a16="http://schemas.microsoft.com/office/drawing/2014/main" id="{13AAF66D-FEE2-2761-6222-9E9A8D19A292}"/>
              </a:ext>
            </a:extLst>
          </p:cNvPr>
          <p:cNvSpPr>
            <a:spLocks noGrp="1"/>
          </p:cNvSpPr>
          <p:nvPr>
            <p:ph idx="1"/>
          </p:nvPr>
        </p:nvSpPr>
        <p:spPr>
          <a:xfrm>
            <a:off x="1295659" y="1196698"/>
            <a:ext cx="10178322" cy="5044541"/>
          </a:xfrm>
        </p:spPr>
        <p:txBody>
          <a:bodyPr>
            <a:normAutofit fontScale="92500" lnSpcReduction="10000"/>
          </a:bodyPr>
          <a:lstStyle/>
          <a:p>
            <a:pPr marL="0" indent="0">
              <a:buNone/>
            </a:pPr>
            <a:r>
              <a:rPr lang="en-GB" sz="1600" b="1" i="0" dirty="0">
                <a:solidFill>
                  <a:srgbClr val="333333"/>
                </a:solidFill>
                <a:effectLst/>
              </a:rPr>
              <a:t>Routines, boundaries, sleep, listening , co-parenting, anxiety...</a:t>
            </a:r>
          </a:p>
          <a:p>
            <a:pPr marL="0" indent="0">
              <a:buNone/>
            </a:pPr>
            <a:r>
              <a:rPr lang="en-GB" sz="1600" b="0" i="0" dirty="0">
                <a:solidFill>
                  <a:srgbClr val="333333"/>
                </a:solidFill>
                <a:effectLst/>
              </a:rPr>
              <a:t>Do you need some tips or support with parenting? Place2be have developed a range of short videos to help parents navigate the world of being a parent! Click on the Place2Be Parenting Smart link to explore the videos.</a:t>
            </a:r>
            <a:endParaRPr lang="en-GB" sz="1600" b="1" dirty="0">
              <a:solidFill>
                <a:srgbClr val="333333"/>
              </a:solidFill>
            </a:endParaRPr>
          </a:p>
          <a:p>
            <a:pPr marL="0" indent="0">
              <a:buNone/>
            </a:pPr>
            <a:r>
              <a:rPr lang="en-GB" sz="1600" dirty="0">
                <a:hlinkClick r:id="rId2"/>
              </a:rPr>
              <a:t>https://parentingsmart.place2be.org.uk/</a:t>
            </a:r>
            <a:r>
              <a:rPr lang="en-GB" sz="1600" b="1" dirty="0">
                <a:solidFill>
                  <a:srgbClr val="333333"/>
                </a:solidFill>
              </a:rPr>
              <a:t> </a:t>
            </a:r>
          </a:p>
          <a:p>
            <a:pPr marL="0" indent="0">
              <a:buNone/>
            </a:pPr>
            <a:r>
              <a:rPr lang="en-GB" sz="1600" b="0" i="0" dirty="0">
                <a:solidFill>
                  <a:srgbClr val="333333"/>
                </a:solidFill>
                <a:effectLst/>
              </a:rPr>
              <a:t>Does your child find it hard to settle at bedtime, or won't go to sleep without you, or wakes in the night? Supported by Beam and The Children's Society, we have put together some top tips to help with sleep. </a:t>
            </a:r>
          </a:p>
          <a:p>
            <a:r>
              <a:rPr lang="en-GB" sz="1600" b="0" i="0" dirty="0">
                <a:solidFill>
                  <a:srgbClr val="333333"/>
                </a:solidFill>
                <a:effectLst/>
              </a:rPr>
              <a:t>Keep fixed morning routines, try not to allow too late a lie in at weekends. A regular sleep/wake cycle helps maintain structure</a:t>
            </a:r>
          </a:p>
          <a:p>
            <a:r>
              <a:rPr lang="en-GB" sz="1600" b="0" i="0" dirty="0">
                <a:solidFill>
                  <a:srgbClr val="333333"/>
                </a:solidFill>
                <a:effectLst/>
              </a:rPr>
              <a:t>Avoid napping in the day</a:t>
            </a:r>
          </a:p>
          <a:p>
            <a:r>
              <a:rPr lang="en-GB" sz="1600" b="0" i="0" dirty="0">
                <a:solidFill>
                  <a:srgbClr val="333333"/>
                </a:solidFill>
                <a:effectLst/>
              </a:rPr>
              <a:t>Exercise more in the day as this promotes cardiovascular health and creates dopamine in the brain which aids sleep later in the day</a:t>
            </a:r>
          </a:p>
          <a:p>
            <a:r>
              <a:rPr lang="en-GB" sz="1600" b="0" i="0" dirty="0">
                <a:solidFill>
                  <a:srgbClr val="333333"/>
                </a:solidFill>
                <a:effectLst/>
              </a:rPr>
              <a:t>Take warm baths at night</a:t>
            </a:r>
          </a:p>
          <a:p>
            <a:r>
              <a:rPr lang="en-GB" sz="1600" b="0" i="0" dirty="0">
                <a:solidFill>
                  <a:srgbClr val="333333"/>
                </a:solidFill>
                <a:effectLst/>
              </a:rPr>
              <a:t>Do gentle stretches before bed</a:t>
            </a:r>
          </a:p>
          <a:p>
            <a:r>
              <a:rPr lang="en-GB" sz="1600" b="0" i="0" dirty="0">
                <a:solidFill>
                  <a:srgbClr val="333333"/>
                </a:solidFill>
                <a:effectLst/>
              </a:rPr>
              <a:t>Read a book before sleeping, write a to do list before bed</a:t>
            </a:r>
          </a:p>
          <a:p>
            <a:r>
              <a:rPr lang="en-GB" sz="1600" b="0" i="0" dirty="0">
                <a:solidFill>
                  <a:srgbClr val="333333"/>
                </a:solidFill>
                <a:effectLst/>
              </a:rPr>
              <a:t>Avoid smartphones or devices up to one hour before bed</a:t>
            </a:r>
          </a:p>
          <a:p>
            <a:r>
              <a:rPr lang="en-GB" sz="1600" b="0" i="0" dirty="0">
                <a:solidFill>
                  <a:srgbClr val="333333"/>
                </a:solidFill>
                <a:effectLst/>
              </a:rPr>
              <a:t>Make the room a relaxing place to be- avoid having a TV in the bedroom or other devices which emit a blue light</a:t>
            </a:r>
          </a:p>
          <a:p>
            <a:r>
              <a:rPr lang="en-GB" sz="1600" b="0" i="0" dirty="0">
                <a:solidFill>
                  <a:srgbClr val="333333"/>
                </a:solidFill>
                <a:effectLst/>
              </a:rPr>
              <a:t>Set the temperature to 18-24 degrees</a:t>
            </a:r>
            <a:endParaRPr lang="en-GB" sz="1600" dirty="0"/>
          </a:p>
        </p:txBody>
      </p:sp>
      <p:pic>
        <p:nvPicPr>
          <p:cNvPr id="2050" name="Picture 2">
            <a:extLst>
              <a:ext uri="{FF2B5EF4-FFF2-40B4-BE49-F238E27FC236}">
                <a16:creationId xmlns:a16="http://schemas.microsoft.com/office/drawing/2014/main" id="{4CCFB811-5644-CF85-FC37-D3D41A79B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6242" y="422113"/>
            <a:ext cx="1733135" cy="774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9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1A95-D652-2621-8501-8173159D6DCE}"/>
              </a:ext>
            </a:extLst>
          </p:cNvPr>
          <p:cNvSpPr>
            <a:spLocks noGrp="1"/>
          </p:cNvSpPr>
          <p:nvPr>
            <p:ph type="title"/>
          </p:nvPr>
        </p:nvSpPr>
        <p:spPr/>
        <p:txBody>
          <a:bodyPr/>
          <a:lstStyle/>
          <a:p>
            <a:r>
              <a:rPr lang="en-GB" dirty="0"/>
              <a:t>Sleep – part 2</a:t>
            </a:r>
          </a:p>
        </p:txBody>
      </p:sp>
      <p:sp>
        <p:nvSpPr>
          <p:cNvPr id="3" name="Content Placeholder 2">
            <a:extLst>
              <a:ext uri="{FF2B5EF4-FFF2-40B4-BE49-F238E27FC236}">
                <a16:creationId xmlns:a16="http://schemas.microsoft.com/office/drawing/2014/main" id="{3B2EFDA5-AC7F-9044-5090-D8AAF6CD10DF}"/>
              </a:ext>
            </a:extLst>
          </p:cNvPr>
          <p:cNvSpPr>
            <a:spLocks noGrp="1"/>
          </p:cNvSpPr>
          <p:nvPr>
            <p:ph idx="1"/>
          </p:nvPr>
        </p:nvSpPr>
        <p:spPr>
          <a:xfrm>
            <a:off x="1251678" y="1509681"/>
            <a:ext cx="6241492" cy="4369911"/>
          </a:xfrm>
        </p:spPr>
        <p:txBody>
          <a:bodyPr/>
          <a:lstStyle/>
          <a:p>
            <a:pPr marL="0" indent="0">
              <a:buNone/>
            </a:pPr>
            <a:r>
              <a:rPr lang="en-GB" dirty="0">
                <a:solidFill>
                  <a:schemeClr val="tx1"/>
                </a:solidFill>
              </a:rPr>
              <a:t>How much sleep?</a:t>
            </a:r>
          </a:p>
          <a:p>
            <a:r>
              <a:rPr lang="en-GB" dirty="0">
                <a:solidFill>
                  <a:schemeClr val="tx1"/>
                </a:solidFill>
              </a:rPr>
              <a:t>This chart comes from The Sleep Council as a guide to amount of sleep and ages. It’s important to note that the hours on the chart are a guide and it’s important to focus on sleep quality and establish a good routine. Just like adults, come children need more sleep and some children need less sleep.</a:t>
            </a:r>
          </a:p>
          <a:p>
            <a:endParaRPr lang="en-GB" dirty="0">
              <a:solidFill>
                <a:schemeClr val="tx1"/>
              </a:solidFill>
            </a:endParaRPr>
          </a:p>
          <a:p>
            <a:r>
              <a:rPr lang="en-GB"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Sleep Helpline 03303 530 541</a:t>
            </a:r>
          </a:p>
          <a:p>
            <a:pPr marL="0" indent="0">
              <a:buNone/>
            </a:pPr>
            <a:endParaRPr lang="en-GB" dirty="0">
              <a:solidFill>
                <a:schemeClr val="tx1"/>
              </a:solidFill>
            </a:endParaRPr>
          </a:p>
        </p:txBody>
      </p:sp>
      <p:pic>
        <p:nvPicPr>
          <p:cNvPr id="4" name="Picture 3">
            <a:extLst>
              <a:ext uri="{FF2B5EF4-FFF2-40B4-BE49-F238E27FC236}">
                <a16:creationId xmlns:a16="http://schemas.microsoft.com/office/drawing/2014/main" id="{5AD46B93-82CF-E85C-162F-C30C02325DF2}"/>
              </a:ext>
            </a:extLst>
          </p:cNvPr>
          <p:cNvPicPr>
            <a:picLocks noChangeAspect="1"/>
          </p:cNvPicPr>
          <p:nvPr/>
        </p:nvPicPr>
        <p:blipFill>
          <a:blip r:embed="rId2"/>
          <a:stretch>
            <a:fillRect/>
          </a:stretch>
        </p:blipFill>
        <p:spPr>
          <a:xfrm>
            <a:off x="7515225" y="1926932"/>
            <a:ext cx="3914775" cy="3743325"/>
          </a:xfrm>
          <a:prstGeom prst="rect">
            <a:avLst/>
          </a:prstGeom>
        </p:spPr>
      </p:pic>
    </p:spTree>
    <p:extLst>
      <p:ext uri="{BB962C8B-B14F-4D97-AF65-F5344CB8AC3E}">
        <p14:creationId xmlns:p14="http://schemas.microsoft.com/office/powerpoint/2010/main" val="420981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740E-E43E-B8A2-50CC-A38EE0F245D2}"/>
              </a:ext>
            </a:extLst>
          </p:cNvPr>
          <p:cNvSpPr>
            <a:spLocks noGrp="1"/>
          </p:cNvSpPr>
          <p:nvPr>
            <p:ph type="title"/>
          </p:nvPr>
        </p:nvSpPr>
        <p:spPr/>
        <p:txBody>
          <a:bodyPr/>
          <a:lstStyle/>
          <a:p>
            <a:r>
              <a:rPr lang="en-GB" dirty="0"/>
              <a:t>Sleep routine</a:t>
            </a:r>
          </a:p>
        </p:txBody>
      </p:sp>
      <p:sp>
        <p:nvSpPr>
          <p:cNvPr id="3" name="Content Placeholder 2">
            <a:extLst>
              <a:ext uri="{FF2B5EF4-FFF2-40B4-BE49-F238E27FC236}">
                <a16:creationId xmlns:a16="http://schemas.microsoft.com/office/drawing/2014/main" id="{093AEDE8-15D2-E62C-F8F9-18933359D753}"/>
              </a:ext>
            </a:extLst>
          </p:cNvPr>
          <p:cNvSpPr>
            <a:spLocks noGrp="1"/>
          </p:cNvSpPr>
          <p:nvPr>
            <p:ph idx="1"/>
          </p:nvPr>
        </p:nvSpPr>
        <p:spPr>
          <a:xfrm>
            <a:off x="1251678" y="1104644"/>
            <a:ext cx="10178322" cy="5370971"/>
          </a:xfrm>
        </p:spPr>
        <p:txBody>
          <a:bodyPr>
            <a:normAutofit fontScale="55000" lnSpcReduction="20000"/>
          </a:bodyPr>
          <a:lstStyle/>
          <a:p>
            <a:pPr marL="0" indent="0">
              <a:lnSpc>
                <a:spcPct val="120000"/>
              </a:lnSpc>
              <a:spcBef>
                <a:spcPts val="0"/>
              </a:spcBef>
              <a:buNone/>
            </a:pPr>
            <a:r>
              <a:rPr lang="en-GB" sz="2900" dirty="0">
                <a:solidFill>
                  <a:schemeClr val="tx1"/>
                </a:solidFill>
              </a:rPr>
              <a:t>Having a regular routine is one of the best ways to train our bodies to sleep well: children, teens and adults. This means going to bed and getting up at the same time (or as close to it as possible) everyday, even at weekends.</a:t>
            </a:r>
          </a:p>
          <a:p>
            <a:pPr marL="0" indent="0">
              <a:lnSpc>
                <a:spcPct val="120000"/>
              </a:lnSpc>
              <a:spcBef>
                <a:spcPts val="0"/>
              </a:spcBef>
              <a:buNone/>
            </a:pPr>
            <a:r>
              <a:rPr lang="en-GB" sz="2900" dirty="0">
                <a:solidFill>
                  <a:schemeClr val="tx1"/>
                </a:solidFill>
              </a:rPr>
              <a:t>This isn’t something that will work for everyone - there has to be adjustments for those working night shift patterns. But where you can, lead by example.</a:t>
            </a:r>
          </a:p>
          <a:p>
            <a:pPr marL="0" indent="0">
              <a:lnSpc>
                <a:spcPct val="120000"/>
              </a:lnSpc>
              <a:spcBef>
                <a:spcPts val="0"/>
              </a:spcBef>
              <a:buNone/>
            </a:pPr>
            <a:r>
              <a:rPr lang="en-GB" sz="2900" dirty="0">
                <a:solidFill>
                  <a:schemeClr val="tx1"/>
                </a:solidFill>
              </a:rPr>
              <a:t>A bedtime routine is a set of activities that occur every night at the same time in the same order.</a:t>
            </a:r>
          </a:p>
          <a:p>
            <a:pPr marL="0" indent="0">
              <a:lnSpc>
                <a:spcPct val="120000"/>
              </a:lnSpc>
              <a:spcBef>
                <a:spcPts val="0"/>
              </a:spcBef>
              <a:buNone/>
            </a:pPr>
            <a:r>
              <a:rPr lang="en-GB" sz="2900" dirty="0">
                <a:solidFill>
                  <a:schemeClr val="tx1"/>
                </a:solidFill>
              </a:rPr>
              <a:t>An example of a routine is:</a:t>
            </a:r>
          </a:p>
          <a:p>
            <a:pPr>
              <a:lnSpc>
                <a:spcPct val="120000"/>
              </a:lnSpc>
              <a:spcBef>
                <a:spcPts val="0"/>
              </a:spcBef>
            </a:pPr>
            <a:r>
              <a:rPr lang="en-GB" sz="2900" dirty="0">
                <a:solidFill>
                  <a:schemeClr val="tx1"/>
                </a:solidFill>
              </a:rPr>
              <a:t>One hour before bed, turn off the T.V and other electronic devices and have ‘calm time’ e.g. colouring, drawing, playing with toys</a:t>
            </a:r>
          </a:p>
          <a:p>
            <a:pPr>
              <a:lnSpc>
                <a:spcPct val="120000"/>
              </a:lnSpc>
              <a:spcBef>
                <a:spcPts val="0"/>
              </a:spcBef>
            </a:pPr>
            <a:r>
              <a:rPr lang="en-GB" sz="2900" dirty="0">
                <a:solidFill>
                  <a:schemeClr val="tx1"/>
                </a:solidFill>
              </a:rPr>
              <a:t>Have a drink and a snack (avoid caffeine)</a:t>
            </a:r>
          </a:p>
          <a:p>
            <a:pPr>
              <a:lnSpc>
                <a:spcPct val="120000"/>
              </a:lnSpc>
              <a:spcBef>
                <a:spcPts val="0"/>
              </a:spcBef>
            </a:pPr>
            <a:r>
              <a:rPr lang="en-GB" sz="2900" dirty="0">
                <a:solidFill>
                  <a:schemeClr val="tx1"/>
                </a:solidFill>
              </a:rPr>
              <a:t>Up to bathroom for bath/wash, teeth and toilet</a:t>
            </a:r>
          </a:p>
          <a:p>
            <a:pPr>
              <a:lnSpc>
                <a:spcPct val="120000"/>
              </a:lnSpc>
              <a:spcBef>
                <a:spcPts val="0"/>
              </a:spcBef>
            </a:pPr>
            <a:r>
              <a:rPr lang="en-GB" sz="2900" dirty="0">
                <a:solidFill>
                  <a:schemeClr val="tx1"/>
                </a:solidFill>
              </a:rPr>
              <a:t>Bedroom for story/massage/music</a:t>
            </a:r>
          </a:p>
          <a:p>
            <a:pPr marL="0" indent="0">
              <a:lnSpc>
                <a:spcPct val="120000"/>
              </a:lnSpc>
              <a:spcBef>
                <a:spcPts val="0"/>
              </a:spcBef>
              <a:buNone/>
            </a:pPr>
            <a:r>
              <a:rPr lang="en-GB" sz="2900" dirty="0">
                <a:solidFill>
                  <a:schemeClr val="tx1"/>
                </a:solidFill>
              </a:rPr>
              <a:t>This is just an example of a bedtime routine - plan to include things that your child finds calming. The length of your routine will depend on your child. Ideally it would take 30 minutes but sometimes can be up to an hour. </a:t>
            </a:r>
          </a:p>
          <a:p>
            <a:pPr marL="0" indent="0">
              <a:lnSpc>
                <a:spcPct val="120000"/>
              </a:lnSpc>
              <a:spcBef>
                <a:spcPts val="0"/>
              </a:spcBef>
              <a:buNone/>
            </a:pPr>
            <a:endParaRPr lang="en-GB" sz="2900" kern="100" dirty="0">
              <a:solidFill>
                <a:schemeClr val="tx1"/>
              </a:solidFill>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900" b="1" kern="100" dirty="0">
                <a:solidFill>
                  <a:schemeClr val="tx1"/>
                </a:solidFill>
                <a:effectLst/>
                <a:ea typeface="Calibri" panose="020F0502020204030204" pitchFamily="34" charset="0"/>
                <a:cs typeface="Times New Roman" panose="02020603050405020304" pitchFamily="18" charset="0"/>
              </a:rPr>
              <a:t>Limit screen time</a:t>
            </a:r>
          </a:p>
          <a:p>
            <a:pPr marL="0" indent="0">
              <a:lnSpc>
                <a:spcPct val="120000"/>
              </a:lnSpc>
              <a:spcBef>
                <a:spcPts val="0"/>
              </a:spcBef>
              <a:buNone/>
            </a:pPr>
            <a:r>
              <a:rPr lang="en-GB" sz="2900" kern="100" dirty="0">
                <a:solidFill>
                  <a:schemeClr val="tx1"/>
                </a:solidFill>
                <a:effectLst/>
                <a:ea typeface="Calibri" panose="020F0502020204030204" pitchFamily="34" charset="0"/>
                <a:cs typeface="Times New Roman" panose="02020603050405020304" pitchFamily="18" charset="0"/>
              </a:rPr>
              <a:t>This is something you have no doubt heard before. Children and young people are more likely to delay sleep if they are caught up playing a video game, watching TV, or chatting to their friends. They are more likely to have their brains stimulated by this content, which makes it harder to sleep. This is because just 10 minutes of blue light exposure interferes with the brain’s production of the ‘sleepy’ hormone, melatonin. The Sleep Council’s ‘Good Night Guide for Children’, recommends turning off all screens off at least one hour before bedtime. </a:t>
            </a:r>
            <a:r>
              <a:rPr lang="en-GB" sz="2800" dirty="0">
                <a:hlinkClick r:id="rId2"/>
              </a:rPr>
              <a:t>The Good Night Guide for Children.pdf (betterhealthatworkaward.org.uk)</a:t>
            </a:r>
            <a:endParaRPr lang="en-GB" sz="2900" kern="100" dirty="0">
              <a:solidFill>
                <a:schemeClr val="tx1"/>
              </a:solidFill>
              <a:effectLst/>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64507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155D-0C98-2BD7-480A-462A028EBC49}"/>
              </a:ext>
            </a:extLst>
          </p:cNvPr>
          <p:cNvSpPr>
            <a:spLocks noGrp="1"/>
          </p:cNvSpPr>
          <p:nvPr>
            <p:ph type="title"/>
          </p:nvPr>
        </p:nvSpPr>
        <p:spPr/>
        <p:txBody>
          <a:bodyPr/>
          <a:lstStyle/>
          <a:p>
            <a:r>
              <a:rPr lang="en-GB" dirty="0"/>
              <a:t>Housing</a:t>
            </a:r>
          </a:p>
        </p:txBody>
      </p:sp>
      <p:sp>
        <p:nvSpPr>
          <p:cNvPr id="3" name="Content Placeholder 2">
            <a:extLst>
              <a:ext uri="{FF2B5EF4-FFF2-40B4-BE49-F238E27FC236}">
                <a16:creationId xmlns:a16="http://schemas.microsoft.com/office/drawing/2014/main" id="{3686338B-7948-D19D-8E93-795673E129EE}"/>
              </a:ext>
            </a:extLst>
          </p:cNvPr>
          <p:cNvSpPr>
            <a:spLocks noGrp="1"/>
          </p:cNvSpPr>
          <p:nvPr>
            <p:ph idx="1"/>
          </p:nvPr>
        </p:nvSpPr>
        <p:spPr>
          <a:xfrm>
            <a:off x="1251678" y="1632419"/>
            <a:ext cx="8772139" cy="4247173"/>
          </a:xfrm>
        </p:spPr>
        <p:txBody>
          <a:bodyPr>
            <a:normAutofit fontScale="92500" lnSpcReduction="20000"/>
          </a:bodyPr>
          <a:lstStyle/>
          <a:p>
            <a:r>
              <a:rPr lang="en-GB" b="0" i="0" dirty="0">
                <a:solidFill>
                  <a:schemeClr val="tx1"/>
                </a:solidFill>
                <a:effectLst/>
              </a:rPr>
              <a:t>Click on the links below for support with </a:t>
            </a:r>
            <a:r>
              <a:rPr lang="en-GB" b="1" i="0" dirty="0">
                <a:solidFill>
                  <a:schemeClr val="tx1"/>
                </a:solidFill>
                <a:effectLst/>
              </a:rPr>
              <a:t>housing and the cost of living</a:t>
            </a:r>
            <a:r>
              <a:rPr lang="en-GB" b="0" i="0" dirty="0">
                <a:solidFill>
                  <a:schemeClr val="tx1"/>
                </a:solidFill>
                <a:effectLst/>
              </a:rPr>
              <a:t> </a:t>
            </a:r>
          </a:p>
          <a:p>
            <a:endParaRPr lang="en-GB" b="0" i="0" dirty="0">
              <a:solidFill>
                <a:srgbClr val="333333"/>
              </a:solidFill>
              <a:effectLst/>
              <a:latin typeface="Convergence"/>
            </a:endParaRPr>
          </a:p>
          <a:p>
            <a:r>
              <a:rPr lang="en-GB" dirty="0">
                <a:hlinkClick r:id="rId2"/>
              </a:rPr>
              <a:t>https://www.telford.gov.uk/costofliving</a:t>
            </a:r>
            <a:endParaRPr lang="en-GB" dirty="0"/>
          </a:p>
          <a:p>
            <a:pPr marL="0" indent="0">
              <a:buNone/>
            </a:pPr>
            <a:endParaRPr lang="en-GB" dirty="0">
              <a:solidFill>
                <a:srgbClr val="333333"/>
              </a:solidFill>
              <a:latin typeface="Convergence"/>
            </a:endParaRPr>
          </a:p>
          <a:p>
            <a:r>
              <a:rPr lang="en-GB" dirty="0">
                <a:hlinkClick r:id="rId3"/>
              </a:rPr>
              <a:t>https://www.telford.gov.uk/info/20667/tenant</a:t>
            </a:r>
            <a:r>
              <a:rPr lang="en-GB" dirty="0">
                <a:solidFill>
                  <a:srgbClr val="333333"/>
                </a:solidFill>
                <a:latin typeface="Convergence"/>
              </a:rPr>
              <a:t> </a:t>
            </a:r>
          </a:p>
          <a:p>
            <a:pPr marL="0" indent="0">
              <a:buNone/>
            </a:pPr>
            <a:endParaRPr lang="en-GB" dirty="0">
              <a:solidFill>
                <a:srgbClr val="333333"/>
              </a:solidFill>
              <a:latin typeface="Convergence"/>
            </a:endParaRPr>
          </a:p>
          <a:p>
            <a:r>
              <a:rPr lang="en-GB" dirty="0">
                <a:hlinkClick r:id="rId4"/>
              </a:rPr>
              <a:t>https://www.telford.gov.uk/info/20667/tenant_support/6580/damp_and_mould</a:t>
            </a:r>
            <a:endParaRPr lang="en-GB" dirty="0"/>
          </a:p>
          <a:p>
            <a:pPr marL="0" indent="0">
              <a:buNone/>
            </a:pPr>
            <a:endParaRPr lang="en-GB" dirty="0">
              <a:solidFill>
                <a:srgbClr val="333333"/>
              </a:solidFill>
              <a:latin typeface="Convergence"/>
            </a:endParaRPr>
          </a:p>
          <a:p>
            <a:r>
              <a:rPr lang="en-GB" dirty="0">
                <a:hlinkClick r:id="rId5"/>
              </a:rPr>
              <a:t>https://www.telford.gov.uk/info/20806/affordable_warmth</a:t>
            </a:r>
            <a:r>
              <a:rPr lang="en-GB" dirty="0">
                <a:solidFill>
                  <a:srgbClr val="333333"/>
                </a:solidFill>
                <a:latin typeface="Convergence"/>
              </a:rPr>
              <a:t> </a:t>
            </a:r>
          </a:p>
          <a:p>
            <a:pPr marL="0" indent="0">
              <a:buNone/>
            </a:pPr>
            <a:endParaRPr lang="en-GB" dirty="0">
              <a:solidFill>
                <a:srgbClr val="333333"/>
              </a:solidFill>
              <a:latin typeface="Convergence"/>
            </a:endParaRPr>
          </a:p>
          <a:p>
            <a:r>
              <a:rPr lang="en-GB" dirty="0">
                <a:hlinkClick r:id="rId6"/>
              </a:rPr>
              <a:t>https://www.telford.gov.uk/info/20667/tenant_support/6577/useful_telephone_numbers_and_links</a:t>
            </a:r>
            <a:r>
              <a:rPr lang="en-GB" dirty="0">
                <a:solidFill>
                  <a:srgbClr val="333333"/>
                </a:solidFill>
                <a:latin typeface="Convergence"/>
              </a:rPr>
              <a:t> </a:t>
            </a:r>
            <a:endParaRPr lang="en-GB" dirty="0"/>
          </a:p>
        </p:txBody>
      </p:sp>
      <p:pic>
        <p:nvPicPr>
          <p:cNvPr id="4" name="Picture 3">
            <a:extLst>
              <a:ext uri="{FF2B5EF4-FFF2-40B4-BE49-F238E27FC236}">
                <a16:creationId xmlns:a16="http://schemas.microsoft.com/office/drawing/2014/main" id="{82FFE8FE-F97E-0532-6A1E-F691C66D2ADF}"/>
              </a:ext>
            </a:extLst>
          </p:cNvPr>
          <p:cNvPicPr>
            <a:picLocks noChangeAspect="1"/>
          </p:cNvPicPr>
          <p:nvPr/>
        </p:nvPicPr>
        <p:blipFill>
          <a:blip r:embed="rId7"/>
          <a:stretch>
            <a:fillRect/>
          </a:stretch>
        </p:blipFill>
        <p:spPr>
          <a:xfrm>
            <a:off x="7254717" y="4108994"/>
            <a:ext cx="1352550" cy="933450"/>
          </a:xfrm>
          <a:prstGeom prst="rect">
            <a:avLst/>
          </a:prstGeom>
        </p:spPr>
      </p:pic>
      <p:pic>
        <p:nvPicPr>
          <p:cNvPr id="5" name="Picture 4">
            <a:extLst>
              <a:ext uri="{FF2B5EF4-FFF2-40B4-BE49-F238E27FC236}">
                <a16:creationId xmlns:a16="http://schemas.microsoft.com/office/drawing/2014/main" id="{87A66905-F8BD-B9ED-F42A-85371BEA74AB}"/>
              </a:ext>
            </a:extLst>
          </p:cNvPr>
          <p:cNvPicPr>
            <a:picLocks noChangeAspect="1"/>
          </p:cNvPicPr>
          <p:nvPr/>
        </p:nvPicPr>
        <p:blipFill>
          <a:blip r:embed="rId8"/>
          <a:stretch>
            <a:fillRect/>
          </a:stretch>
        </p:blipFill>
        <p:spPr>
          <a:xfrm>
            <a:off x="9342841" y="3313708"/>
            <a:ext cx="981075" cy="866775"/>
          </a:xfrm>
          <a:prstGeom prst="rect">
            <a:avLst/>
          </a:prstGeom>
        </p:spPr>
      </p:pic>
      <p:pic>
        <p:nvPicPr>
          <p:cNvPr id="6" name="Picture 5">
            <a:extLst>
              <a:ext uri="{FF2B5EF4-FFF2-40B4-BE49-F238E27FC236}">
                <a16:creationId xmlns:a16="http://schemas.microsoft.com/office/drawing/2014/main" id="{1C5FF4B9-5E85-1E8C-0CCA-C064E1F4EF26}"/>
              </a:ext>
            </a:extLst>
          </p:cNvPr>
          <p:cNvPicPr>
            <a:picLocks noChangeAspect="1"/>
          </p:cNvPicPr>
          <p:nvPr/>
        </p:nvPicPr>
        <p:blipFill>
          <a:blip r:embed="rId9"/>
          <a:stretch>
            <a:fillRect/>
          </a:stretch>
        </p:blipFill>
        <p:spPr>
          <a:xfrm>
            <a:off x="6096000" y="2908442"/>
            <a:ext cx="1251211" cy="810533"/>
          </a:xfrm>
          <a:prstGeom prst="rect">
            <a:avLst/>
          </a:prstGeom>
        </p:spPr>
      </p:pic>
      <p:pic>
        <p:nvPicPr>
          <p:cNvPr id="7" name="Picture 6">
            <a:extLst>
              <a:ext uri="{FF2B5EF4-FFF2-40B4-BE49-F238E27FC236}">
                <a16:creationId xmlns:a16="http://schemas.microsoft.com/office/drawing/2014/main" id="{02DAD8D1-5AF1-7A00-D8D6-E2559B7F0116}"/>
              </a:ext>
            </a:extLst>
          </p:cNvPr>
          <p:cNvPicPr>
            <a:picLocks noChangeAspect="1"/>
          </p:cNvPicPr>
          <p:nvPr/>
        </p:nvPicPr>
        <p:blipFill>
          <a:blip r:embed="rId10"/>
          <a:stretch>
            <a:fillRect/>
          </a:stretch>
        </p:blipFill>
        <p:spPr>
          <a:xfrm>
            <a:off x="5480488" y="2106485"/>
            <a:ext cx="1809750" cy="752475"/>
          </a:xfrm>
          <a:prstGeom prst="rect">
            <a:avLst/>
          </a:prstGeom>
        </p:spPr>
      </p:pic>
      <p:pic>
        <p:nvPicPr>
          <p:cNvPr id="8" name="Picture 7">
            <a:extLst>
              <a:ext uri="{FF2B5EF4-FFF2-40B4-BE49-F238E27FC236}">
                <a16:creationId xmlns:a16="http://schemas.microsoft.com/office/drawing/2014/main" id="{2F90EBB4-D48D-5515-7E62-4735B92CD14B}"/>
              </a:ext>
            </a:extLst>
          </p:cNvPr>
          <p:cNvPicPr>
            <a:picLocks noChangeAspect="1"/>
          </p:cNvPicPr>
          <p:nvPr/>
        </p:nvPicPr>
        <p:blipFill>
          <a:blip r:embed="rId11"/>
          <a:stretch>
            <a:fillRect/>
          </a:stretch>
        </p:blipFill>
        <p:spPr>
          <a:xfrm>
            <a:off x="10072774" y="4806481"/>
            <a:ext cx="981075" cy="838200"/>
          </a:xfrm>
          <a:prstGeom prst="rect">
            <a:avLst/>
          </a:prstGeom>
        </p:spPr>
      </p:pic>
    </p:spTree>
    <p:extLst>
      <p:ext uri="{BB962C8B-B14F-4D97-AF65-F5344CB8AC3E}">
        <p14:creationId xmlns:p14="http://schemas.microsoft.com/office/powerpoint/2010/main" val="103848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429A-981D-103B-7C0D-DF89E46EE03B}"/>
              </a:ext>
            </a:extLst>
          </p:cNvPr>
          <p:cNvSpPr>
            <a:spLocks noGrp="1"/>
          </p:cNvSpPr>
          <p:nvPr>
            <p:ph type="title"/>
          </p:nvPr>
        </p:nvSpPr>
        <p:spPr>
          <a:xfrm>
            <a:off x="1251678" y="382385"/>
            <a:ext cx="10178322" cy="1133432"/>
          </a:xfrm>
        </p:spPr>
        <p:txBody>
          <a:bodyPr>
            <a:normAutofit fontScale="90000"/>
          </a:bodyPr>
          <a:lstStyle/>
          <a:p>
            <a:r>
              <a:rPr lang="en-GB" dirty="0"/>
              <a:t>Does your child have Special Educational Needs?</a:t>
            </a:r>
          </a:p>
        </p:txBody>
      </p:sp>
      <p:sp>
        <p:nvSpPr>
          <p:cNvPr id="3" name="Content Placeholder 2">
            <a:extLst>
              <a:ext uri="{FF2B5EF4-FFF2-40B4-BE49-F238E27FC236}">
                <a16:creationId xmlns:a16="http://schemas.microsoft.com/office/drawing/2014/main" id="{9A2D9C07-7A31-6A78-F547-645E216E3D78}"/>
              </a:ext>
            </a:extLst>
          </p:cNvPr>
          <p:cNvSpPr>
            <a:spLocks noGrp="1"/>
          </p:cNvSpPr>
          <p:nvPr>
            <p:ph idx="1"/>
          </p:nvPr>
        </p:nvSpPr>
        <p:spPr>
          <a:xfrm>
            <a:off x="1251678" y="1874517"/>
            <a:ext cx="10178322" cy="4649021"/>
          </a:xfrm>
        </p:spPr>
        <p:txBody>
          <a:bodyPr>
            <a:normAutofit fontScale="92500" lnSpcReduction="10000"/>
          </a:bodyPr>
          <a:lstStyle/>
          <a:p>
            <a:pPr marL="0" indent="0">
              <a:buNone/>
            </a:pPr>
            <a:r>
              <a:rPr lang="en-GB" dirty="0">
                <a:solidFill>
                  <a:schemeClr val="tx1"/>
                </a:solidFill>
              </a:rPr>
              <a:t>SEND coffee mornings – write the information for this</a:t>
            </a:r>
          </a:p>
          <a:p>
            <a:pPr marL="0" indent="0">
              <a:buNone/>
            </a:pPr>
            <a:endParaRPr lang="en-GB" dirty="0">
              <a:hlinkClick r:id="rId2"/>
            </a:endParaRPr>
          </a:p>
          <a:p>
            <a:pPr marL="0" indent="0">
              <a:buNone/>
            </a:pPr>
            <a:endParaRPr lang="en-GB" dirty="0">
              <a:hlinkClick r:id="rId2"/>
            </a:endParaRPr>
          </a:p>
          <a:p>
            <a:pPr marL="0" indent="0">
              <a:buNone/>
            </a:pPr>
            <a:r>
              <a:rPr lang="en-GB" dirty="0">
                <a:hlinkClick r:id="rId2"/>
              </a:rPr>
              <a:t>Strengthening Families - SEND - Local offer (telfordsend.org.uk)</a:t>
            </a:r>
            <a:endParaRPr lang="en-GB" dirty="0"/>
          </a:p>
          <a:p>
            <a:r>
              <a:rPr lang="en-GB" dirty="0">
                <a:solidFill>
                  <a:schemeClr val="tx1"/>
                </a:solidFill>
              </a:rPr>
              <a:t>The most useful children and family support is that which helps families to stabilise and improve their own situation through primary prevention approaches at the earliest time. Strengthening Families provide local services for families with children aged 0-19 through children and family centres, in a planned approach to ensure resources are targeted where they are most effective. </a:t>
            </a:r>
          </a:p>
          <a:p>
            <a:pPr marL="0" indent="0">
              <a:buNone/>
            </a:pPr>
            <a:endParaRPr lang="en-GB" dirty="0"/>
          </a:p>
          <a:p>
            <a:pPr marL="0" indent="0">
              <a:buNone/>
            </a:pPr>
            <a:r>
              <a:rPr lang="en-GB" dirty="0">
                <a:hlinkClick r:id="rId3"/>
              </a:rPr>
              <a:t>Home - PODS (podstelford.org)</a:t>
            </a:r>
            <a:endParaRPr lang="en-GB" dirty="0"/>
          </a:p>
          <a:p>
            <a:r>
              <a:rPr lang="en-GB" dirty="0">
                <a:solidFill>
                  <a:schemeClr val="tx1"/>
                </a:solidFill>
              </a:rPr>
              <a:t>PARENTS OPENING DOORS (PODS)</a:t>
            </a:r>
          </a:p>
          <a:p>
            <a:r>
              <a:rPr lang="en-GB" dirty="0">
                <a:solidFill>
                  <a:schemeClr val="tx1"/>
                </a:solidFill>
              </a:rPr>
              <a:t>We work across the whole range of services including health, education, social care, and alongside our voluntary sector partners – at a local, regional and national level. </a:t>
            </a:r>
          </a:p>
          <a:p>
            <a:endParaRPr lang="en-GB" dirty="0">
              <a:hlinkClick r:id="rId4"/>
            </a:endParaRPr>
          </a:p>
          <a:p>
            <a:endParaRPr lang="en-GB" dirty="0"/>
          </a:p>
        </p:txBody>
      </p:sp>
    </p:spTree>
    <p:extLst>
      <p:ext uri="{BB962C8B-B14F-4D97-AF65-F5344CB8AC3E}">
        <p14:creationId xmlns:p14="http://schemas.microsoft.com/office/powerpoint/2010/main" val="547980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D19A1-6544-B86B-F4F7-A88D25F1B8E5}"/>
              </a:ext>
            </a:extLst>
          </p:cNvPr>
          <p:cNvSpPr>
            <a:spLocks noGrp="1"/>
          </p:cNvSpPr>
          <p:nvPr>
            <p:ph type="title"/>
          </p:nvPr>
        </p:nvSpPr>
        <p:spPr/>
        <p:txBody>
          <a:bodyPr/>
          <a:lstStyle/>
          <a:p>
            <a:r>
              <a:rPr lang="en-GB" dirty="0"/>
              <a:t>Does your child have Special Educational Needs? continued</a:t>
            </a:r>
          </a:p>
        </p:txBody>
      </p:sp>
      <p:sp>
        <p:nvSpPr>
          <p:cNvPr id="3" name="Content Placeholder 2">
            <a:extLst>
              <a:ext uri="{FF2B5EF4-FFF2-40B4-BE49-F238E27FC236}">
                <a16:creationId xmlns:a16="http://schemas.microsoft.com/office/drawing/2014/main" id="{3B216311-C6F8-8572-E677-EAC5FB22C4C3}"/>
              </a:ext>
            </a:extLst>
          </p:cNvPr>
          <p:cNvSpPr>
            <a:spLocks noGrp="1"/>
          </p:cNvSpPr>
          <p:nvPr>
            <p:ph idx="1"/>
          </p:nvPr>
        </p:nvSpPr>
        <p:spPr/>
        <p:txBody>
          <a:bodyPr>
            <a:normAutofit fontScale="92500" lnSpcReduction="20000"/>
          </a:bodyPr>
          <a:lstStyle/>
          <a:p>
            <a:pPr marL="0" indent="0">
              <a:buNone/>
            </a:pPr>
            <a:r>
              <a:rPr lang="en-GB" dirty="0">
                <a:hlinkClick r:id="rId2"/>
              </a:rPr>
              <a:t>Telford SENDIASS | SENDIASS Telford</a:t>
            </a:r>
            <a:endParaRPr lang="en-GB" dirty="0"/>
          </a:p>
          <a:p>
            <a:pPr algn="l" fontAlgn="base">
              <a:buFont typeface="Arial" panose="020B0604020202020204" pitchFamily="34" charset="0"/>
              <a:buChar char="•"/>
            </a:pPr>
            <a:r>
              <a:rPr lang="en-GB" b="0" i="0" dirty="0">
                <a:solidFill>
                  <a:srgbClr val="000000"/>
                </a:solidFill>
                <a:effectLst/>
                <a:latin typeface="avenir-lt-w01_35-light1475496"/>
              </a:rPr>
              <a:t>Listen to your concerns and provide information and advice on the 'phone or in person</a:t>
            </a:r>
          </a:p>
          <a:p>
            <a:pPr algn="l" fontAlgn="base">
              <a:buFont typeface="Arial" panose="020B0604020202020204" pitchFamily="34" charset="0"/>
              <a:buChar char="•"/>
            </a:pPr>
            <a:r>
              <a:rPr lang="en-GB" b="0" i="0" dirty="0">
                <a:solidFill>
                  <a:srgbClr val="000000"/>
                </a:solidFill>
                <a:effectLst/>
                <a:latin typeface="avenir-lt-w01_35-light1475496"/>
              </a:rPr>
              <a:t>Work with you to explore your options </a:t>
            </a:r>
          </a:p>
          <a:p>
            <a:pPr algn="l" fontAlgn="base">
              <a:buFont typeface="Arial" panose="020B0604020202020204" pitchFamily="34" charset="0"/>
              <a:buChar char="•"/>
            </a:pPr>
            <a:r>
              <a:rPr lang="en-GB" b="0" i="0" dirty="0">
                <a:solidFill>
                  <a:srgbClr val="000000"/>
                </a:solidFill>
                <a:effectLst/>
                <a:latin typeface="avenir-lt-w01_35-light1475496"/>
              </a:rPr>
              <a:t>Help you prepare for meetings</a:t>
            </a:r>
          </a:p>
          <a:p>
            <a:pPr algn="l" fontAlgn="base">
              <a:buFont typeface="Arial" panose="020B0604020202020204" pitchFamily="34" charset="0"/>
              <a:buChar char="•"/>
            </a:pPr>
            <a:r>
              <a:rPr lang="en-GB" b="0" i="0" dirty="0">
                <a:solidFill>
                  <a:srgbClr val="000000"/>
                </a:solidFill>
                <a:effectLst/>
                <a:latin typeface="avenir-lt-w01_35-light1475496"/>
              </a:rPr>
              <a:t>Help to explain reports written by professionals</a:t>
            </a:r>
          </a:p>
          <a:p>
            <a:pPr algn="l" fontAlgn="base">
              <a:buFont typeface="Arial" panose="020B0604020202020204" pitchFamily="34" charset="0"/>
              <a:buChar char="•"/>
            </a:pPr>
            <a:r>
              <a:rPr lang="en-GB" b="0" i="0" dirty="0">
                <a:solidFill>
                  <a:srgbClr val="000000"/>
                </a:solidFill>
                <a:effectLst/>
                <a:latin typeface="avenir-lt-w01_35-light1475496"/>
              </a:rPr>
              <a:t>Give you information in relation to SEND law to enable you to participate and make informed decisions regarding your child's education</a:t>
            </a:r>
          </a:p>
          <a:p>
            <a:pPr algn="l" fontAlgn="base">
              <a:buFont typeface="Arial" panose="020B0604020202020204" pitchFamily="34" charset="0"/>
              <a:buChar char="•"/>
            </a:pPr>
            <a:r>
              <a:rPr lang="en-GB" b="0" i="0" dirty="0">
                <a:solidFill>
                  <a:srgbClr val="000000"/>
                </a:solidFill>
                <a:effectLst/>
                <a:latin typeface="avenir-lt-w01_35-light1475496"/>
              </a:rPr>
              <a:t>Signpost you to other sources of information and support</a:t>
            </a:r>
          </a:p>
          <a:p>
            <a:pPr algn="l" fontAlgn="base">
              <a:buFont typeface="Arial" panose="020B0604020202020204" pitchFamily="34" charset="0"/>
              <a:buChar char="•"/>
            </a:pPr>
            <a:r>
              <a:rPr lang="en-GB" b="0" i="0" dirty="0">
                <a:solidFill>
                  <a:srgbClr val="000000"/>
                </a:solidFill>
                <a:effectLst/>
                <a:latin typeface="avenir-lt-w01_35-light1475496"/>
              </a:rPr>
              <a:t>Work in partnership with schools and the local authority to develop positive relationships and outcomes</a:t>
            </a:r>
          </a:p>
          <a:p>
            <a:endParaRPr lang="en-GB" dirty="0"/>
          </a:p>
        </p:txBody>
      </p:sp>
    </p:spTree>
    <p:extLst>
      <p:ext uri="{BB962C8B-B14F-4D97-AF65-F5344CB8AC3E}">
        <p14:creationId xmlns:p14="http://schemas.microsoft.com/office/powerpoint/2010/main" val="102332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CF39-B260-5767-B69B-E78A5CBB8FA6}"/>
              </a:ext>
            </a:extLst>
          </p:cNvPr>
          <p:cNvSpPr>
            <a:spLocks noGrp="1"/>
          </p:cNvSpPr>
          <p:nvPr>
            <p:ph type="title"/>
          </p:nvPr>
        </p:nvSpPr>
        <p:spPr/>
        <p:txBody>
          <a:bodyPr/>
          <a:lstStyle/>
          <a:p>
            <a:r>
              <a:rPr lang="en-GB" dirty="0"/>
              <a:t>Practical support</a:t>
            </a:r>
          </a:p>
        </p:txBody>
      </p:sp>
      <p:sp>
        <p:nvSpPr>
          <p:cNvPr id="3" name="Content Placeholder 2">
            <a:extLst>
              <a:ext uri="{FF2B5EF4-FFF2-40B4-BE49-F238E27FC236}">
                <a16:creationId xmlns:a16="http://schemas.microsoft.com/office/drawing/2014/main" id="{1CDC2F75-7BF9-7DBC-1013-54561B0075D2}"/>
              </a:ext>
            </a:extLst>
          </p:cNvPr>
          <p:cNvSpPr>
            <a:spLocks noGrp="1"/>
          </p:cNvSpPr>
          <p:nvPr>
            <p:ph idx="1"/>
          </p:nvPr>
        </p:nvSpPr>
        <p:spPr>
          <a:xfrm>
            <a:off x="1251678" y="1749106"/>
            <a:ext cx="10178322" cy="3593591"/>
          </a:xfrm>
        </p:spPr>
        <p:txBody>
          <a:bodyPr>
            <a:normAutofit/>
          </a:bodyPr>
          <a:lstStyle/>
          <a:p>
            <a:pPr marL="0" indent="0">
              <a:buNone/>
            </a:pPr>
            <a:r>
              <a:rPr lang="en-GB" sz="2800" dirty="0">
                <a:solidFill>
                  <a:schemeClr val="tx1"/>
                </a:solidFill>
              </a:rPr>
              <a:t>Wrap around care – This can be booked through Sarah Bennett. We offer breakfast club from 8:00am and wrap around until 6:00pm.</a:t>
            </a:r>
          </a:p>
        </p:txBody>
      </p:sp>
    </p:spTree>
    <p:extLst>
      <p:ext uri="{BB962C8B-B14F-4D97-AF65-F5344CB8AC3E}">
        <p14:creationId xmlns:p14="http://schemas.microsoft.com/office/powerpoint/2010/main" val="361961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3697A-726E-A6C1-9AAF-8C7FD57AEDBF}"/>
              </a:ext>
            </a:extLst>
          </p:cNvPr>
          <p:cNvSpPr>
            <a:spLocks noGrp="1"/>
          </p:cNvSpPr>
          <p:nvPr>
            <p:ph type="title"/>
          </p:nvPr>
        </p:nvSpPr>
        <p:spPr/>
        <p:txBody>
          <a:bodyPr/>
          <a:lstStyle/>
          <a:p>
            <a:r>
              <a:rPr lang="en-GB" dirty="0"/>
              <a:t>Sign posting to other agencies</a:t>
            </a:r>
          </a:p>
        </p:txBody>
      </p:sp>
      <p:sp>
        <p:nvSpPr>
          <p:cNvPr id="3" name="Content Placeholder 2">
            <a:extLst>
              <a:ext uri="{FF2B5EF4-FFF2-40B4-BE49-F238E27FC236}">
                <a16:creationId xmlns:a16="http://schemas.microsoft.com/office/drawing/2014/main" id="{B39D0D11-543A-AB8D-E84F-46C9217431F8}"/>
              </a:ext>
            </a:extLst>
          </p:cNvPr>
          <p:cNvSpPr>
            <a:spLocks noGrp="1"/>
          </p:cNvSpPr>
          <p:nvPr>
            <p:ph idx="1"/>
          </p:nvPr>
        </p:nvSpPr>
        <p:spPr>
          <a:xfrm>
            <a:off x="1251678" y="1761295"/>
            <a:ext cx="10178322" cy="4118298"/>
          </a:xfrm>
        </p:spPr>
        <p:txBody>
          <a:bodyPr>
            <a:normAutofit fontScale="92500" lnSpcReduction="20000"/>
          </a:bodyPr>
          <a:lstStyle/>
          <a:p>
            <a:r>
              <a:rPr lang="en-GB" dirty="0">
                <a:solidFill>
                  <a:schemeClr val="tx1"/>
                </a:solidFill>
              </a:rPr>
              <a:t>Family connect - </a:t>
            </a:r>
            <a:r>
              <a:rPr lang="en-GB" dirty="0">
                <a:hlinkClick r:id="rId2"/>
              </a:rPr>
              <a:t>Family Connect (familyconnecttelford.co.uk)</a:t>
            </a:r>
            <a:r>
              <a:rPr lang="en-GB" dirty="0"/>
              <a:t> </a:t>
            </a:r>
            <a:r>
              <a:rPr lang="en-GB" b="0" i="0" dirty="0">
                <a:solidFill>
                  <a:schemeClr val="tx1"/>
                </a:solidFill>
                <a:effectLst/>
              </a:rPr>
              <a:t>Family Connect is a free, confidential service providing, impartial advice, information, guidance and support on a full range of children's services available across the borough including childcare, activities, school admissions and finance.</a:t>
            </a:r>
            <a:endParaRPr lang="en-GB" dirty="0">
              <a:solidFill>
                <a:schemeClr val="tx1"/>
              </a:solidFill>
            </a:endParaRPr>
          </a:p>
          <a:p>
            <a:r>
              <a:rPr lang="en-GB" dirty="0">
                <a:solidFill>
                  <a:schemeClr val="tx1"/>
                </a:solidFill>
              </a:rPr>
              <a:t>School nurse </a:t>
            </a:r>
            <a:r>
              <a:rPr lang="en-GB" dirty="0">
                <a:hlinkClick r:id="rId3"/>
              </a:rPr>
              <a:t>Telford School Nurses (shropscommunityhealth.nhs.uk)</a:t>
            </a:r>
            <a:endParaRPr lang="en-GB" dirty="0"/>
          </a:p>
          <a:p>
            <a:r>
              <a:rPr lang="en-GB" dirty="0">
                <a:solidFill>
                  <a:schemeClr val="tx1"/>
                </a:solidFill>
              </a:rPr>
              <a:t>Mental health support </a:t>
            </a:r>
            <a:r>
              <a:rPr lang="en-GB" dirty="0">
                <a:hlinkClick r:id="rId4"/>
              </a:rPr>
              <a:t>Mental health help services - Mental health help services - Telford &amp; Wrekin Council</a:t>
            </a:r>
            <a:endParaRPr lang="en-GB" dirty="0">
              <a:solidFill>
                <a:schemeClr val="tx1"/>
              </a:solidFill>
            </a:endParaRPr>
          </a:p>
          <a:p>
            <a:r>
              <a:rPr lang="en-GB" dirty="0">
                <a:solidFill>
                  <a:schemeClr val="tx1"/>
                </a:solidFill>
              </a:rPr>
              <a:t>Crisis support </a:t>
            </a:r>
            <a:r>
              <a:rPr lang="en-GB" dirty="0">
                <a:hlinkClick r:id="rId5"/>
              </a:rPr>
              <a:t>Telford Crisis Support – Volunteer led since 2013</a:t>
            </a:r>
            <a:endParaRPr lang="en-GB" dirty="0">
              <a:solidFill>
                <a:schemeClr val="tx1"/>
              </a:solidFill>
            </a:endParaRPr>
          </a:p>
          <a:p>
            <a:r>
              <a:rPr lang="en-GB" dirty="0">
                <a:solidFill>
                  <a:schemeClr val="tx1"/>
                </a:solidFill>
              </a:rPr>
              <a:t>Health visitor </a:t>
            </a:r>
            <a:r>
              <a:rPr lang="en-GB" dirty="0">
                <a:hlinkClick r:id="rId6"/>
              </a:rPr>
              <a:t>Health visiting service (shropscommunityhealth.nhs.uk)</a:t>
            </a:r>
            <a:endParaRPr lang="en-GB" dirty="0">
              <a:solidFill>
                <a:schemeClr val="tx1"/>
              </a:solidFill>
            </a:endParaRPr>
          </a:p>
          <a:p>
            <a:r>
              <a:rPr lang="en-GB" dirty="0">
                <a:solidFill>
                  <a:schemeClr val="tx1"/>
                </a:solidFill>
              </a:rPr>
              <a:t>Strengthening families </a:t>
            </a:r>
            <a:r>
              <a:rPr lang="en-GB" dirty="0">
                <a:hlinkClick r:id="rId7"/>
              </a:rPr>
              <a:t>Strengthening Families - SEND - Local offer (telfordsend.org.uk)</a:t>
            </a:r>
            <a:endParaRPr lang="en-GB" dirty="0">
              <a:solidFill>
                <a:schemeClr val="tx1"/>
              </a:solidFill>
            </a:endParaRPr>
          </a:p>
          <a:p>
            <a:r>
              <a:rPr lang="en-GB" dirty="0">
                <a:solidFill>
                  <a:schemeClr val="tx1"/>
                </a:solidFill>
              </a:rPr>
              <a:t>Citizens advice </a:t>
            </a:r>
            <a:r>
              <a:rPr lang="en-GB" dirty="0">
                <a:hlinkClick r:id="rId8"/>
              </a:rPr>
              <a:t>Home Page | Citizens Advice Telford and the Wrekin</a:t>
            </a:r>
            <a:endParaRPr lang="en-GB" dirty="0">
              <a:solidFill>
                <a:schemeClr val="tx1"/>
              </a:solidFill>
            </a:endParaRPr>
          </a:p>
          <a:p>
            <a:r>
              <a:rPr lang="en-GB" dirty="0">
                <a:solidFill>
                  <a:schemeClr val="tx1"/>
                </a:solidFill>
              </a:rPr>
              <a:t>Housing </a:t>
            </a:r>
            <a:r>
              <a:rPr lang="en-GB" dirty="0" err="1">
                <a:hlinkClick r:id="rId9"/>
              </a:rPr>
              <a:t>Housing</a:t>
            </a:r>
            <a:r>
              <a:rPr lang="en-GB" dirty="0">
                <a:hlinkClick r:id="rId9"/>
              </a:rPr>
              <a:t> association - Telford &amp; Wrekin Council</a:t>
            </a:r>
            <a:endParaRPr lang="en-GB" dirty="0">
              <a:solidFill>
                <a:schemeClr val="tx1"/>
              </a:solidFill>
            </a:endParaRPr>
          </a:p>
          <a:p>
            <a:r>
              <a:rPr lang="en-GB" dirty="0">
                <a:solidFill>
                  <a:schemeClr val="tx1"/>
                </a:solidFill>
              </a:rPr>
              <a:t>Domestic Abuse support </a:t>
            </a:r>
            <a:r>
              <a:rPr lang="en-GB" dirty="0">
                <a:hlinkClick r:id="rId10"/>
              </a:rPr>
              <a:t>Domestic abuse - Telford &amp; Wrekin Council</a:t>
            </a:r>
            <a:endParaRPr lang="en-GB" dirty="0">
              <a:solidFill>
                <a:schemeClr val="tx1"/>
              </a:solidFill>
            </a:endParaRPr>
          </a:p>
        </p:txBody>
      </p:sp>
    </p:spTree>
    <p:extLst>
      <p:ext uri="{BB962C8B-B14F-4D97-AF65-F5344CB8AC3E}">
        <p14:creationId xmlns:p14="http://schemas.microsoft.com/office/powerpoint/2010/main" val="414307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6023-5013-2DF4-8A91-3A643653F818}"/>
              </a:ext>
            </a:extLst>
          </p:cNvPr>
          <p:cNvSpPr>
            <a:spLocks noGrp="1"/>
          </p:cNvSpPr>
          <p:nvPr>
            <p:ph type="title"/>
          </p:nvPr>
        </p:nvSpPr>
        <p:spPr/>
        <p:txBody>
          <a:bodyPr/>
          <a:lstStyle/>
          <a:p>
            <a:pPr algn="ctr"/>
            <a:r>
              <a:rPr lang="en-GB" dirty="0"/>
              <a:t>Early Help</a:t>
            </a:r>
          </a:p>
        </p:txBody>
      </p:sp>
      <p:sp>
        <p:nvSpPr>
          <p:cNvPr id="3" name="Content Placeholder 2">
            <a:extLst>
              <a:ext uri="{FF2B5EF4-FFF2-40B4-BE49-F238E27FC236}">
                <a16:creationId xmlns:a16="http://schemas.microsoft.com/office/drawing/2014/main" id="{F3A707EE-E614-6DF0-56A8-C61CAB4DC3AF}"/>
              </a:ext>
            </a:extLst>
          </p:cNvPr>
          <p:cNvSpPr>
            <a:spLocks noGrp="1"/>
          </p:cNvSpPr>
          <p:nvPr>
            <p:ph idx="1"/>
          </p:nvPr>
        </p:nvSpPr>
        <p:spPr>
          <a:xfrm>
            <a:off x="1251678" y="1282615"/>
            <a:ext cx="10178322" cy="4596977"/>
          </a:xfrm>
        </p:spPr>
        <p:txBody>
          <a:bodyPr>
            <a:normAutofit fontScale="92500" lnSpcReduction="10000"/>
          </a:bodyPr>
          <a:lstStyle/>
          <a:p>
            <a:pPr marL="0" indent="0">
              <a:buNone/>
            </a:pPr>
            <a:r>
              <a:rPr lang="en-GB" sz="2400" b="0" i="0" dirty="0">
                <a:solidFill>
                  <a:schemeClr val="tx1"/>
                </a:solidFill>
                <a:effectLst/>
              </a:rPr>
              <a:t>At </a:t>
            </a:r>
            <a:r>
              <a:rPr lang="en-GB" sz="2400" b="0" i="0" dirty="0" err="1">
                <a:solidFill>
                  <a:schemeClr val="tx1"/>
                </a:solidFill>
                <a:effectLst/>
              </a:rPr>
              <a:t>Crudgington</a:t>
            </a:r>
            <a:r>
              <a:rPr lang="en-GB" sz="2400" b="0" i="0" dirty="0">
                <a:solidFill>
                  <a:schemeClr val="tx1"/>
                </a:solidFill>
                <a:effectLst/>
              </a:rPr>
              <a:t> Primary School, we understand that family life can sometimes be difficult and challenging. From time to time there may be situations where you feel you need more help and support. At these times we are able to offer you what is known as the Early Help Offer.</a:t>
            </a:r>
          </a:p>
          <a:p>
            <a:endParaRPr lang="en-GB" sz="2400" b="0" i="0" dirty="0">
              <a:solidFill>
                <a:schemeClr val="tx1"/>
              </a:solidFill>
              <a:effectLst/>
            </a:endParaRPr>
          </a:p>
          <a:p>
            <a:pPr marL="0" indent="0">
              <a:buNone/>
            </a:pPr>
            <a:r>
              <a:rPr lang="en-GB" sz="2400" b="0" i="0" dirty="0">
                <a:solidFill>
                  <a:schemeClr val="tx1"/>
                </a:solidFill>
                <a:effectLst/>
              </a:rPr>
              <a:t>Providing early help to our children and families, means we can be more effective in preventing problems, from affecting children’s ability to thrive and learn. Early help means providing support as soon as a concern emerges, at any point of a child’s life, from Reception through to Year 6.</a:t>
            </a:r>
          </a:p>
          <a:p>
            <a:endParaRPr lang="en-GB" sz="2400" b="0" i="0" dirty="0">
              <a:solidFill>
                <a:schemeClr val="tx1"/>
              </a:solidFill>
              <a:effectLst/>
            </a:endParaRPr>
          </a:p>
          <a:p>
            <a:pPr marL="0" indent="0">
              <a:buNone/>
            </a:pPr>
            <a:r>
              <a:rPr lang="en-GB" sz="2400" b="0" i="0" dirty="0">
                <a:solidFill>
                  <a:schemeClr val="tx1"/>
                </a:solidFill>
                <a:effectLst/>
              </a:rPr>
              <a:t>Please see the information below for details of the range of ways in which can help you to find the support that you need.</a:t>
            </a:r>
            <a:endParaRPr lang="en-GB" sz="2400" dirty="0">
              <a:solidFill>
                <a:schemeClr val="tx1"/>
              </a:solidFill>
            </a:endParaRPr>
          </a:p>
        </p:txBody>
      </p:sp>
    </p:spTree>
    <p:extLst>
      <p:ext uri="{BB962C8B-B14F-4D97-AF65-F5344CB8AC3E}">
        <p14:creationId xmlns:p14="http://schemas.microsoft.com/office/powerpoint/2010/main" val="52190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C8DE-B778-635D-EB36-2637FC4AD54C}"/>
              </a:ext>
            </a:extLst>
          </p:cNvPr>
          <p:cNvSpPr>
            <a:spLocks noGrp="1"/>
          </p:cNvSpPr>
          <p:nvPr>
            <p:ph type="title"/>
          </p:nvPr>
        </p:nvSpPr>
        <p:spPr/>
        <p:txBody>
          <a:bodyPr/>
          <a:lstStyle/>
          <a:p>
            <a:r>
              <a:rPr lang="en-GB" dirty="0"/>
              <a:t>Sign posting to other agencies continued</a:t>
            </a:r>
          </a:p>
        </p:txBody>
      </p:sp>
      <p:sp>
        <p:nvSpPr>
          <p:cNvPr id="3" name="Content Placeholder 2">
            <a:extLst>
              <a:ext uri="{FF2B5EF4-FFF2-40B4-BE49-F238E27FC236}">
                <a16:creationId xmlns:a16="http://schemas.microsoft.com/office/drawing/2014/main" id="{56503B7C-C84D-B941-10DC-BEA41B0A614E}"/>
              </a:ext>
            </a:extLst>
          </p:cNvPr>
          <p:cNvSpPr>
            <a:spLocks noGrp="1"/>
          </p:cNvSpPr>
          <p:nvPr>
            <p:ph idx="1"/>
          </p:nvPr>
        </p:nvSpPr>
        <p:spPr/>
        <p:txBody>
          <a:bodyPr/>
          <a:lstStyle/>
          <a:p>
            <a:r>
              <a:rPr lang="en-GB" dirty="0">
                <a:solidFill>
                  <a:schemeClr val="tx1"/>
                </a:solidFill>
              </a:rPr>
              <a:t>CAP (Christians against Poverty) - </a:t>
            </a:r>
            <a:r>
              <a:rPr lang="en-GB" dirty="0">
                <a:hlinkClick r:id="rId2"/>
              </a:rPr>
              <a:t>Home | CAP UK</a:t>
            </a:r>
            <a:endParaRPr lang="en-GB" dirty="0"/>
          </a:p>
          <a:p>
            <a:r>
              <a:rPr lang="en-GB" dirty="0">
                <a:solidFill>
                  <a:schemeClr val="tx1"/>
                </a:solidFill>
              </a:rPr>
              <a:t>Thrive - </a:t>
            </a:r>
            <a:r>
              <a:rPr lang="en-GB" dirty="0">
                <a:hlinkClick r:id="rId3"/>
              </a:rPr>
              <a:t>Inspire2Thrive | Telford &amp; Wrekin | Inspire2Thrive | Telford</a:t>
            </a:r>
            <a:endParaRPr lang="en-GB" dirty="0">
              <a:solidFill>
                <a:schemeClr val="tx1"/>
              </a:solidFill>
            </a:endParaRPr>
          </a:p>
          <a:p>
            <a:r>
              <a:rPr lang="en-GB" dirty="0">
                <a:solidFill>
                  <a:schemeClr val="tx1"/>
                </a:solidFill>
              </a:rPr>
              <a:t>Women’s Aid – </a:t>
            </a:r>
            <a:r>
              <a:rPr lang="en-GB" dirty="0">
                <a:hlinkClick r:id="rId4"/>
              </a:rPr>
              <a:t>What is domestic abuse? - Women’s Aid (womensaid.org.uk)</a:t>
            </a:r>
            <a:endParaRPr lang="en-GB" dirty="0"/>
          </a:p>
          <a:p>
            <a:r>
              <a:rPr lang="en-GB" dirty="0">
                <a:solidFill>
                  <a:schemeClr val="tx1"/>
                </a:solidFill>
              </a:rPr>
              <a:t>Parent Education growth support (PEGS) is a social enterprise set up to support parents, carers and guardians who are experiencing Child to Parent Abuse (including those with adult offspring). We don’t directly work with the child displaying the behaviours but have a network of partners whose expertise lies in this area. </a:t>
            </a:r>
            <a:r>
              <a:rPr lang="en-GB" dirty="0">
                <a:hlinkClick r:id="rId5"/>
              </a:rPr>
              <a:t>https://www.pegsupport.co.uk/</a:t>
            </a:r>
            <a:r>
              <a:rPr lang="en-GB" dirty="0"/>
              <a:t> </a:t>
            </a:r>
          </a:p>
          <a:p>
            <a:r>
              <a:rPr lang="en-GB" dirty="0">
                <a:solidFill>
                  <a:schemeClr val="tx1"/>
                </a:solidFill>
              </a:rPr>
              <a:t>Children’s Autism Hub - </a:t>
            </a:r>
            <a:r>
              <a:rPr lang="en-GB" dirty="0">
                <a:hlinkClick r:id="rId6"/>
              </a:rPr>
              <a:t>About Children's Autism Hub | Telford Autism Hub</a:t>
            </a:r>
            <a:endParaRPr lang="en-GB" dirty="0"/>
          </a:p>
          <a:p>
            <a:endParaRPr lang="en-GB" dirty="0"/>
          </a:p>
          <a:p>
            <a:endParaRPr lang="en-GB" dirty="0">
              <a:solidFill>
                <a:schemeClr val="tx1"/>
              </a:solidFill>
            </a:endParaRPr>
          </a:p>
          <a:p>
            <a:endParaRPr lang="en-GB" dirty="0"/>
          </a:p>
        </p:txBody>
      </p:sp>
    </p:spTree>
    <p:extLst>
      <p:ext uri="{BB962C8B-B14F-4D97-AF65-F5344CB8AC3E}">
        <p14:creationId xmlns:p14="http://schemas.microsoft.com/office/powerpoint/2010/main" val="324200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FF381-78CE-9EA1-4128-33F3816EE174}"/>
              </a:ext>
            </a:extLst>
          </p:cNvPr>
          <p:cNvSpPr>
            <a:spLocks noGrp="1"/>
          </p:cNvSpPr>
          <p:nvPr>
            <p:ph type="title"/>
          </p:nvPr>
        </p:nvSpPr>
        <p:spPr/>
        <p:txBody>
          <a:bodyPr/>
          <a:lstStyle/>
          <a:p>
            <a:pPr algn="ctr"/>
            <a:r>
              <a:rPr lang="en-GB" dirty="0"/>
              <a:t>Staff involved with delivering Early Help</a:t>
            </a:r>
          </a:p>
        </p:txBody>
      </p:sp>
      <p:pic>
        <p:nvPicPr>
          <p:cNvPr id="7" name="Picture 6" descr="A person with blonde hair wearing a lanyard&#10;&#10;Description automatically generated">
            <a:extLst>
              <a:ext uri="{FF2B5EF4-FFF2-40B4-BE49-F238E27FC236}">
                <a16:creationId xmlns:a16="http://schemas.microsoft.com/office/drawing/2014/main" id="{574BBAA7-9FC8-7EE2-3100-CA7DD85BC916}"/>
              </a:ext>
            </a:extLst>
          </p:cNvPr>
          <p:cNvPicPr>
            <a:picLocks noChangeAspect="1"/>
          </p:cNvPicPr>
          <p:nvPr/>
        </p:nvPicPr>
        <p:blipFill>
          <a:blip r:embed="rId2"/>
          <a:stretch>
            <a:fillRect/>
          </a:stretch>
        </p:blipFill>
        <p:spPr>
          <a:xfrm>
            <a:off x="2903526" y="2632451"/>
            <a:ext cx="1573863" cy="1573863"/>
          </a:xfrm>
          <a:prstGeom prst="rect">
            <a:avLst/>
          </a:prstGeom>
        </p:spPr>
      </p:pic>
      <p:pic>
        <p:nvPicPr>
          <p:cNvPr id="11" name="Picture 10" descr="A person with a goatee and a necktie&#10;&#10;Description automatically generated">
            <a:extLst>
              <a:ext uri="{FF2B5EF4-FFF2-40B4-BE49-F238E27FC236}">
                <a16:creationId xmlns:a16="http://schemas.microsoft.com/office/drawing/2014/main" id="{3D53B195-87B5-C3CE-97B3-065E6AD23242}"/>
              </a:ext>
            </a:extLst>
          </p:cNvPr>
          <p:cNvPicPr>
            <a:picLocks noChangeAspect="1"/>
          </p:cNvPicPr>
          <p:nvPr/>
        </p:nvPicPr>
        <p:blipFill>
          <a:blip r:embed="rId3"/>
          <a:stretch>
            <a:fillRect/>
          </a:stretch>
        </p:blipFill>
        <p:spPr>
          <a:xfrm>
            <a:off x="4593987" y="2639994"/>
            <a:ext cx="1573863" cy="1573863"/>
          </a:xfrm>
          <a:prstGeom prst="rect">
            <a:avLst/>
          </a:prstGeom>
        </p:spPr>
      </p:pic>
      <p:pic>
        <p:nvPicPr>
          <p:cNvPr id="13" name="Picture 12" descr="A person in a suit and tie&#10;&#10;Description automatically generated">
            <a:extLst>
              <a:ext uri="{FF2B5EF4-FFF2-40B4-BE49-F238E27FC236}">
                <a16:creationId xmlns:a16="http://schemas.microsoft.com/office/drawing/2014/main" id="{A19A782A-1B5F-FAD6-FDA2-B84F937D0197}"/>
              </a:ext>
            </a:extLst>
          </p:cNvPr>
          <p:cNvPicPr>
            <a:picLocks noChangeAspect="1"/>
          </p:cNvPicPr>
          <p:nvPr/>
        </p:nvPicPr>
        <p:blipFill>
          <a:blip r:embed="rId4"/>
          <a:stretch>
            <a:fillRect/>
          </a:stretch>
        </p:blipFill>
        <p:spPr>
          <a:xfrm>
            <a:off x="6328565" y="2712231"/>
            <a:ext cx="1494083" cy="1494083"/>
          </a:xfrm>
          <a:prstGeom prst="rect">
            <a:avLst/>
          </a:prstGeom>
        </p:spPr>
      </p:pic>
      <p:pic>
        <p:nvPicPr>
          <p:cNvPr id="8" name="Picture 7">
            <a:extLst>
              <a:ext uri="{FF2B5EF4-FFF2-40B4-BE49-F238E27FC236}">
                <a16:creationId xmlns:a16="http://schemas.microsoft.com/office/drawing/2014/main" id="{F9EA8D01-726F-0A5C-7983-59A80CE444C6}"/>
              </a:ext>
            </a:extLst>
          </p:cNvPr>
          <p:cNvPicPr>
            <a:picLocks noChangeAspect="1"/>
          </p:cNvPicPr>
          <p:nvPr/>
        </p:nvPicPr>
        <p:blipFill>
          <a:blip r:embed="rId5"/>
          <a:stretch>
            <a:fillRect/>
          </a:stretch>
        </p:blipFill>
        <p:spPr>
          <a:xfrm>
            <a:off x="2903526" y="1730359"/>
            <a:ext cx="6340990" cy="4951910"/>
          </a:xfrm>
          <a:prstGeom prst="rect">
            <a:avLst/>
          </a:prstGeom>
        </p:spPr>
      </p:pic>
    </p:spTree>
    <p:extLst>
      <p:ext uri="{BB962C8B-B14F-4D97-AF65-F5344CB8AC3E}">
        <p14:creationId xmlns:p14="http://schemas.microsoft.com/office/powerpoint/2010/main" val="192568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8873-A256-D22A-4804-CF950F44E5D0}"/>
              </a:ext>
            </a:extLst>
          </p:cNvPr>
          <p:cNvSpPr>
            <a:spLocks noGrp="1"/>
          </p:cNvSpPr>
          <p:nvPr>
            <p:ph type="title"/>
          </p:nvPr>
        </p:nvSpPr>
        <p:spPr/>
        <p:txBody>
          <a:bodyPr/>
          <a:lstStyle/>
          <a:p>
            <a:r>
              <a:rPr lang="en-GB" dirty="0"/>
              <a:t>The ways we listen</a:t>
            </a:r>
          </a:p>
        </p:txBody>
      </p:sp>
      <p:sp>
        <p:nvSpPr>
          <p:cNvPr id="3" name="Content Placeholder 2">
            <a:extLst>
              <a:ext uri="{FF2B5EF4-FFF2-40B4-BE49-F238E27FC236}">
                <a16:creationId xmlns:a16="http://schemas.microsoft.com/office/drawing/2014/main" id="{0BDA4BD5-2576-000B-6FE6-E93B50D25F39}"/>
              </a:ext>
            </a:extLst>
          </p:cNvPr>
          <p:cNvSpPr>
            <a:spLocks noGrp="1"/>
          </p:cNvSpPr>
          <p:nvPr>
            <p:ph idx="1"/>
          </p:nvPr>
        </p:nvSpPr>
        <p:spPr>
          <a:xfrm>
            <a:off x="1251678" y="1755157"/>
            <a:ext cx="10178322" cy="4375619"/>
          </a:xfrm>
        </p:spPr>
        <p:txBody>
          <a:bodyPr>
            <a:normAutofit fontScale="92500" lnSpcReduction="10000"/>
          </a:bodyPr>
          <a:lstStyle/>
          <a:p>
            <a:pPr marL="0" indent="0">
              <a:buNone/>
            </a:pPr>
            <a:r>
              <a:rPr lang="en-GB" dirty="0">
                <a:solidFill>
                  <a:schemeClr val="tx1"/>
                </a:solidFill>
              </a:rPr>
              <a:t>We can be a professional friend and offer support:</a:t>
            </a:r>
          </a:p>
          <a:p>
            <a:r>
              <a:rPr lang="en-GB" dirty="0">
                <a:solidFill>
                  <a:schemeClr val="tx1"/>
                </a:solidFill>
              </a:rPr>
              <a:t>Offering a helping hand</a:t>
            </a:r>
          </a:p>
          <a:p>
            <a:r>
              <a:rPr lang="en-GB" dirty="0">
                <a:solidFill>
                  <a:schemeClr val="tx1"/>
                </a:solidFill>
              </a:rPr>
              <a:t>Maintain a supportive relationship</a:t>
            </a:r>
          </a:p>
          <a:p>
            <a:r>
              <a:rPr lang="en-GB" dirty="0">
                <a:solidFill>
                  <a:schemeClr val="tx1"/>
                </a:solidFill>
              </a:rPr>
              <a:t>Friendly advice</a:t>
            </a:r>
          </a:p>
          <a:p>
            <a:r>
              <a:rPr lang="en-GB" dirty="0">
                <a:solidFill>
                  <a:schemeClr val="tx1"/>
                </a:solidFill>
              </a:rPr>
              <a:t>Judgement free listening ear</a:t>
            </a:r>
          </a:p>
          <a:p>
            <a:pPr marL="0" indent="0">
              <a:buNone/>
            </a:pPr>
            <a:endParaRPr lang="en-GB" dirty="0">
              <a:solidFill>
                <a:schemeClr val="tx1"/>
              </a:solidFill>
            </a:endParaRPr>
          </a:p>
          <a:p>
            <a:pPr marL="0" indent="0">
              <a:buNone/>
            </a:pPr>
            <a:r>
              <a:rPr lang="en-GB" dirty="0">
                <a:solidFill>
                  <a:schemeClr val="tx1"/>
                </a:solidFill>
              </a:rPr>
              <a:t>How we gather views and are alert to potential issues:</a:t>
            </a:r>
          </a:p>
          <a:p>
            <a:r>
              <a:rPr lang="en-GB" dirty="0">
                <a:solidFill>
                  <a:schemeClr val="tx1"/>
                </a:solidFill>
              </a:rPr>
              <a:t>Parent/carer questionnaires</a:t>
            </a:r>
          </a:p>
          <a:p>
            <a:r>
              <a:rPr lang="en-GB" dirty="0">
                <a:solidFill>
                  <a:schemeClr val="tx1"/>
                </a:solidFill>
              </a:rPr>
              <a:t>Pupil voice – student council</a:t>
            </a:r>
          </a:p>
          <a:p>
            <a:r>
              <a:rPr lang="en-GB" dirty="0">
                <a:solidFill>
                  <a:schemeClr val="tx1"/>
                </a:solidFill>
              </a:rPr>
              <a:t>Wishes and worries boxes</a:t>
            </a:r>
          </a:p>
          <a:p>
            <a:r>
              <a:rPr lang="en-GB" dirty="0">
                <a:solidFill>
                  <a:schemeClr val="tx1"/>
                </a:solidFill>
              </a:rPr>
              <a:t>Safety squad</a:t>
            </a:r>
          </a:p>
          <a:p>
            <a:endParaRPr lang="en-GB" dirty="0"/>
          </a:p>
        </p:txBody>
      </p:sp>
      <p:pic>
        <p:nvPicPr>
          <p:cNvPr id="4" name="Picture 3">
            <a:extLst>
              <a:ext uri="{FF2B5EF4-FFF2-40B4-BE49-F238E27FC236}">
                <a16:creationId xmlns:a16="http://schemas.microsoft.com/office/drawing/2014/main" id="{118E97F2-6D41-6D68-26FC-B5E046481BD9}"/>
              </a:ext>
            </a:extLst>
          </p:cNvPr>
          <p:cNvPicPr>
            <a:picLocks noChangeAspect="1"/>
          </p:cNvPicPr>
          <p:nvPr/>
        </p:nvPicPr>
        <p:blipFill>
          <a:blip r:embed="rId2"/>
          <a:stretch>
            <a:fillRect/>
          </a:stretch>
        </p:blipFill>
        <p:spPr>
          <a:xfrm>
            <a:off x="8171901" y="1874517"/>
            <a:ext cx="1286425" cy="1251657"/>
          </a:xfrm>
          <a:prstGeom prst="rect">
            <a:avLst/>
          </a:prstGeom>
        </p:spPr>
      </p:pic>
      <p:pic>
        <p:nvPicPr>
          <p:cNvPr id="5" name="Picture 4">
            <a:extLst>
              <a:ext uri="{FF2B5EF4-FFF2-40B4-BE49-F238E27FC236}">
                <a16:creationId xmlns:a16="http://schemas.microsoft.com/office/drawing/2014/main" id="{F6D1B182-E0E1-AE62-BD42-C4ECFB8891F9}"/>
              </a:ext>
            </a:extLst>
          </p:cNvPr>
          <p:cNvPicPr>
            <a:picLocks noChangeAspect="1"/>
          </p:cNvPicPr>
          <p:nvPr/>
        </p:nvPicPr>
        <p:blipFill>
          <a:blip r:embed="rId3"/>
          <a:stretch>
            <a:fillRect/>
          </a:stretch>
        </p:blipFill>
        <p:spPr>
          <a:xfrm>
            <a:off x="7619543" y="3626206"/>
            <a:ext cx="2248217" cy="2623930"/>
          </a:xfrm>
          <a:prstGeom prst="rect">
            <a:avLst/>
          </a:prstGeom>
        </p:spPr>
      </p:pic>
    </p:spTree>
    <p:extLst>
      <p:ext uri="{BB962C8B-B14F-4D97-AF65-F5344CB8AC3E}">
        <p14:creationId xmlns:p14="http://schemas.microsoft.com/office/powerpoint/2010/main" val="278111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501D-046C-8D73-9D95-C11E301B233B}"/>
              </a:ext>
            </a:extLst>
          </p:cNvPr>
          <p:cNvSpPr>
            <a:spLocks noGrp="1"/>
          </p:cNvSpPr>
          <p:nvPr>
            <p:ph type="title"/>
          </p:nvPr>
        </p:nvSpPr>
        <p:spPr/>
        <p:txBody>
          <a:bodyPr/>
          <a:lstStyle/>
          <a:p>
            <a:r>
              <a:rPr lang="en-GB" dirty="0"/>
              <a:t>School attendance</a:t>
            </a:r>
          </a:p>
        </p:txBody>
      </p:sp>
      <p:sp>
        <p:nvSpPr>
          <p:cNvPr id="3" name="Content Placeholder 2">
            <a:extLst>
              <a:ext uri="{FF2B5EF4-FFF2-40B4-BE49-F238E27FC236}">
                <a16:creationId xmlns:a16="http://schemas.microsoft.com/office/drawing/2014/main" id="{A1240660-5803-FB1E-8134-18957A75C404}"/>
              </a:ext>
            </a:extLst>
          </p:cNvPr>
          <p:cNvSpPr>
            <a:spLocks noGrp="1"/>
          </p:cNvSpPr>
          <p:nvPr>
            <p:ph idx="1"/>
          </p:nvPr>
        </p:nvSpPr>
        <p:spPr>
          <a:xfrm>
            <a:off x="1251678" y="1367625"/>
            <a:ext cx="6763237" cy="5208104"/>
          </a:xfrm>
        </p:spPr>
        <p:txBody>
          <a:bodyPr/>
          <a:lstStyle/>
          <a:p>
            <a:pPr marL="0" indent="0" algn="l">
              <a:buNone/>
            </a:pPr>
            <a:r>
              <a:rPr lang="en-GB" sz="2400" b="0" i="0" dirty="0">
                <a:solidFill>
                  <a:schemeClr val="tx1"/>
                </a:solidFill>
                <a:effectLst/>
              </a:rPr>
              <a:t>If you need support with your child’s attendance or are facing any barriers in getting your child to school, we can support you. Please contact the school and ask to meet with our friendly Educational Welfare Officer (EWO) Dan Santopietro. He is happy to meet with you at home or at school.</a:t>
            </a:r>
          </a:p>
          <a:p>
            <a:pPr algn="l"/>
            <a:endParaRPr lang="en-GB" sz="2400" dirty="0">
              <a:solidFill>
                <a:schemeClr val="tx1"/>
              </a:solidFill>
            </a:endParaRPr>
          </a:p>
          <a:p>
            <a:pPr marL="0" indent="0">
              <a:buNone/>
            </a:pPr>
            <a:r>
              <a:rPr lang="en-GB" sz="2800" kern="100" dirty="0">
                <a:solidFill>
                  <a:schemeClr val="tx1"/>
                </a:solidFill>
                <a:effectLst/>
                <a:ea typeface="Calibri" panose="020F0502020204030204" pitchFamily="34" charset="0"/>
                <a:cs typeface="Times New Roman" panose="02020603050405020304" pitchFamily="18" charset="0"/>
              </a:rPr>
              <a:t>Should I keep my child off school checklist poster </a:t>
            </a:r>
            <a:r>
              <a:rPr lang="en-GB" sz="2400" dirty="0" err="1">
                <a:hlinkClick r:id="rId2"/>
              </a:rPr>
              <a:t>Shoud</a:t>
            </a:r>
            <a:r>
              <a:rPr lang="en-GB" sz="2400" dirty="0">
                <a:hlinkClick r:id="rId2"/>
              </a:rPr>
              <a:t> I keep my child off school checklist poster (publishing.service.gov.uk)</a:t>
            </a:r>
            <a:endParaRPr lang="en-GB" sz="2800" kern="100" dirty="0">
              <a:solidFill>
                <a:schemeClr val="tx1"/>
              </a:solidFill>
              <a:effectLst/>
              <a:ea typeface="Calibri" panose="020F0502020204030204" pitchFamily="34" charset="0"/>
              <a:cs typeface="Times New Roman" panose="02020603050405020304" pitchFamily="18" charset="0"/>
            </a:endParaRPr>
          </a:p>
          <a:p>
            <a:pPr algn="l"/>
            <a:endParaRPr lang="en-GB" b="0" i="0" dirty="0">
              <a:solidFill>
                <a:schemeClr val="tx1"/>
              </a:solidFill>
              <a:effectLst/>
              <a:latin typeface="Open Sans" panose="020B0606030504020204" pitchFamily="34" charset="0"/>
            </a:endParaRPr>
          </a:p>
          <a:p>
            <a:endParaRPr lang="en-GB" dirty="0"/>
          </a:p>
        </p:txBody>
      </p:sp>
      <p:pic>
        <p:nvPicPr>
          <p:cNvPr id="4" name="Picture 3">
            <a:extLst>
              <a:ext uri="{FF2B5EF4-FFF2-40B4-BE49-F238E27FC236}">
                <a16:creationId xmlns:a16="http://schemas.microsoft.com/office/drawing/2014/main" id="{F89E21D1-DF33-9DF7-C914-97FBC81EF1E7}"/>
              </a:ext>
            </a:extLst>
          </p:cNvPr>
          <p:cNvPicPr>
            <a:picLocks noChangeAspect="1"/>
          </p:cNvPicPr>
          <p:nvPr/>
        </p:nvPicPr>
        <p:blipFill>
          <a:blip r:embed="rId3"/>
          <a:stretch>
            <a:fillRect/>
          </a:stretch>
        </p:blipFill>
        <p:spPr>
          <a:xfrm>
            <a:off x="7947299" y="1757239"/>
            <a:ext cx="3899481" cy="3899481"/>
          </a:xfrm>
          <a:prstGeom prst="rect">
            <a:avLst/>
          </a:prstGeom>
        </p:spPr>
      </p:pic>
    </p:spTree>
    <p:extLst>
      <p:ext uri="{BB962C8B-B14F-4D97-AF65-F5344CB8AC3E}">
        <p14:creationId xmlns:p14="http://schemas.microsoft.com/office/powerpoint/2010/main" val="201852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B5E7-33FF-74A7-6EA8-3FF266FABFAE}"/>
              </a:ext>
            </a:extLst>
          </p:cNvPr>
          <p:cNvSpPr>
            <a:spLocks noGrp="1"/>
          </p:cNvSpPr>
          <p:nvPr>
            <p:ph type="title"/>
          </p:nvPr>
        </p:nvSpPr>
        <p:spPr/>
        <p:txBody>
          <a:bodyPr>
            <a:normAutofit fontScale="90000"/>
          </a:bodyPr>
          <a:lstStyle/>
          <a:p>
            <a:r>
              <a:rPr lang="en-GB" sz="5300" b="1" dirty="0">
                <a:solidFill>
                  <a:schemeClr val="tx1"/>
                </a:solidFill>
                <a:latin typeface="Open Sans" panose="020B0606030504020204" pitchFamily="34" charset="0"/>
              </a:rPr>
              <a:t>Emotional Literacy Support Assistant (ELSA)</a:t>
            </a:r>
            <a:br>
              <a:rPr lang="en-GB" dirty="0">
                <a:solidFill>
                  <a:srgbClr val="666666"/>
                </a:solidFill>
                <a:latin typeface="Open Sans" panose="020B0606030504020204" pitchFamily="34" charset="0"/>
              </a:rPr>
            </a:br>
            <a:endParaRPr lang="en-GB" dirty="0"/>
          </a:p>
        </p:txBody>
      </p:sp>
      <p:sp>
        <p:nvSpPr>
          <p:cNvPr id="3" name="Content Placeholder 2">
            <a:extLst>
              <a:ext uri="{FF2B5EF4-FFF2-40B4-BE49-F238E27FC236}">
                <a16:creationId xmlns:a16="http://schemas.microsoft.com/office/drawing/2014/main" id="{F06BFAFA-2B6E-0E38-901A-F5EC248391E4}"/>
              </a:ext>
            </a:extLst>
          </p:cNvPr>
          <p:cNvSpPr>
            <a:spLocks noGrp="1"/>
          </p:cNvSpPr>
          <p:nvPr>
            <p:ph idx="1"/>
          </p:nvPr>
        </p:nvSpPr>
        <p:spPr/>
        <p:txBody>
          <a:bodyPr/>
          <a:lstStyle/>
          <a:p>
            <a:pPr marL="0" indent="0" algn="l">
              <a:buNone/>
            </a:pPr>
            <a:r>
              <a:rPr lang="en-GB" sz="2400" b="0" i="0" dirty="0">
                <a:solidFill>
                  <a:schemeClr val="tx1"/>
                </a:solidFill>
                <a:effectLst/>
              </a:rPr>
              <a:t>If your child has anxiety regarding school or any aspect of their wider life. We have an Emotional Literacy Support Assistant, Mrs Morris, who works with individuals and small groups of children to support them with managing feelings and emotions. </a:t>
            </a:r>
            <a:r>
              <a:rPr lang="en-GB" sz="2400" b="0" i="0" u="none" strike="noStrike" dirty="0">
                <a:solidFill>
                  <a:srgbClr val="0066FF"/>
                </a:solidFill>
                <a:effectLst/>
                <a:hlinkClick r:id="rId2"/>
              </a:rPr>
              <a:t>https://www.elsanetwork.org/</a:t>
            </a:r>
            <a:endParaRPr lang="en-GB" sz="2400" b="0" i="0" dirty="0">
              <a:solidFill>
                <a:srgbClr val="666666"/>
              </a:solidFill>
              <a:effectLst/>
            </a:endParaRPr>
          </a:p>
          <a:p>
            <a:endParaRPr lang="en-GB" dirty="0"/>
          </a:p>
        </p:txBody>
      </p:sp>
      <p:pic>
        <p:nvPicPr>
          <p:cNvPr id="4" name="Picture 3">
            <a:extLst>
              <a:ext uri="{FF2B5EF4-FFF2-40B4-BE49-F238E27FC236}">
                <a16:creationId xmlns:a16="http://schemas.microsoft.com/office/drawing/2014/main" id="{BC2FF195-1B67-FED5-B8B3-5055362380C8}"/>
              </a:ext>
            </a:extLst>
          </p:cNvPr>
          <p:cNvPicPr>
            <a:picLocks noChangeAspect="1"/>
          </p:cNvPicPr>
          <p:nvPr/>
        </p:nvPicPr>
        <p:blipFill>
          <a:blip r:embed="rId3"/>
          <a:stretch>
            <a:fillRect/>
          </a:stretch>
        </p:blipFill>
        <p:spPr>
          <a:xfrm>
            <a:off x="7657602" y="3908115"/>
            <a:ext cx="3529883" cy="1971477"/>
          </a:xfrm>
          <a:prstGeom prst="rect">
            <a:avLst/>
          </a:prstGeom>
        </p:spPr>
      </p:pic>
    </p:spTree>
    <p:extLst>
      <p:ext uri="{BB962C8B-B14F-4D97-AF65-F5344CB8AC3E}">
        <p14:creationId xmlns:p14="http://schemas.microsoft.com/office/powerpoint/2010/main" val="184132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D89B-BDA2-AE83-996E-2F48F1B68B33}"/>
              </a:ext>
            </a:extLst>
          </p:cNvPr>
          <p:cNvSpPr>
            <a:spLocks noGrp="1"/>
          </p:cNvSpPr>
          <p:nvPr>
            <p:ph type="title"/>
          </p:nvPr>
        </p:nvSpPr>
        <p:spPr>
          <a:xfrm>
            <a:off x="1251678" y="382385"/>
            <a:ext cx="10178322" cy="1492132"/>
          </a:xfrm>
        </p:spPr>
        <p:txBody>
          <a:bodyPr anchor="t">
            <a:normAutofit/>
          </a:bodyPr>
          <a:lstStyle/>
          <a:p>
            <a:r>
              <a:rPr lang="en-GB" b="1"/>
              <a:t>School Counsellor</a:t>
            </a:r>
            <a:br>
              <a:rPr lang="en-GB"/>
            </a:br>
            <a:endParaRPr lang="en-GB" dirty="0"/>
          </a:p>
        </p:txBody>
      </p:sp>
      <p:sp>
        <p:nvSpPr>
          <p:cNvPr id="3" name="Content Placeholder 2">
            <a:extLst>
              <a:ext uri="{FF2B5EF4-FFF2-40B4-BE49-F238E27FC236}">
                <a16:creationId xmlns:a16="http://schemas.microsoft.com/office/drawing/2014/main" id="{093C44B9-DDB8-CA50-8374-AECA19F89826}"/>
              </a:ext>
            </a:extLst>
          </p:cNvPr>
          <p:cNvSpPr>
            <a:spLocks noGrp="1"/>
          </p:cNvSpPr>
          <p:nvPr>
            <p:ph sz="half" idx="1"/>
          </p:nvPr>
        </p:nvSpPr>
        <p:spPr>
          <a:xfrm>
            <a:off x="1257300" y="2286000"/>
            <a:ext cx="4800600" cy="3619500"/>
          </a:xfrm>
        </p:spPr>
        <p:txBody>
          <a:bodyPr>
            <a:normAutofit/>
          </a:bodyPr>
          <a:lstStyle/>
          <a:p>
            <a:pPr marL="0" indent="0">
              <a:buNone/>
            </a:pPr>
            <a:r>
              <a:rPr lang="en-GB" b="0" i="0" dirty="0">
                <a:solidFill>
                  <a:schemeClr val="tx1"/>
                </a:solidFill>
                <a:effectLst/>
                <a:ea typeface="Open Sans" panose="020B0606030504020204" pitchFamily="34" charset="0"/>
                <a:cs typeface="Open Sans" panose="020B0606030504020204" pitchFamily="34" charset="0"/>
              </a:rPr>
              <a:t>Our school counsellor is Jessica Jenkins. She works one day a week in school with us supporting children through a range of needs. She is highly experienced in role and delivers exceptional outcomes.</a:t>
            </a:r>
          </a:p>
          <a:p>
            <a:endParaRPr lang="en-GB" dirty="0"/>
          </a:p>
        </p:txBody>
      </p:sp>
      <p:pic>
        <p:nvPicPr>
          <p:cNvPr id="4" name="Picture 3">
            <a:extLst>
              <a:ext uri="{FF2B5EF4-FFF2-40B4-BE49-F238E27FC236}">
                <a16:creationId xmlns:a16="http://schemas.microsoft.com/office/drawing/2014/main" id="{01BF6935-8C3F-1A4C-DA65-15BA71F3F9A1}"/>
              </a:ext>
            </a:extLst>
          </p:cNvPr>
          <p:cNvPicPr>
            <a:picLocks noChangeAspect="1"/>
          </p:cNvPicPr>
          <p:nvPr/>
        </p:nvPicPr>
        <p:blipFill>
          <a:blip r:embed="rId2"/>
          <a:stretch>
            <a:fillRect/>
          </a:stretch>
        </p:blipFill>
        <p:spPr>
          <a:xfrm>
            <a:off x="7238346" y="2286000"/>
            <a:ext cx="3619500" cy="3619500"/>
          </a:xfrm>
          <a:prstGeom prst="rect">
            <a:avLst/>
          </a:prstGeom>
          <a:noFill/>
        </p:spPr>
      </p:pic>
    </p:spTree>
    <p:extLst>
      <p:ext uri="{BB962C8B-B14F-4D97-AF65-F5344CB8AC3E}">
        <p14:creationId xmlns:p14="http://schemas.microsoft.com/office/powerpoint/2010/main" val="356371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3D11-A646-7C1F-BED4-F7C42ECC1689}"/>
              </a:ext>
            </a:extLst>
          </p:cNvPr>
          <p:cNvSpPr>
            <a:spLocks noGrp="1"/>
          </p:cNvSpPr>
          <p:nvPr>
            <p:ph type="title"/>
          </p:nvPr>
        </p:nvSpPr>
        <p:spPr/>
        <p:txBody>
          <a:bodyPr/>
          <a:lstStyle/>
          <a:p>
            <a:r>
              <a:rPr lang="en-GB" dirty="0"/>
              <a:t>Community fridge</a:t>
            </a:r>
          </a:p>
        </p:txBody>
      </p:sp>
      <p:sp>
        <p:nvSpPr>
          <p:cNvPr id="3" name="Content Placeholder 2">
            <a:extLst>
              <a:ext uri="{FF2B5EF4-FFF2-40B4-BE49-F238E27FC236}">
                <a16:creationId xmlns:a16="http://schemas.microsoft.com/office/drawing/2014/main" id="{B2D9A2DE-F5FF-0832-D801-6E88E393BDE3}"/>
              </a:ext>
            </a:extLst>
          </p:cNvPr>
          <p:cNvSpPr>
            <a:spLocks noGrp="1"/>
          </p:cNvSpPr>
          <p:nvPr>
            <p:ph sz="half" idx="1"/>
          </p:nvPr>
        </p:nvSpPr>
        <p:spPr>
          <a:xfrm>
            <a:off x="1251678" y="2077025"/>
            <a:ext cx="4800600" cy="3619500"/>
          </a:xfrm>
        </p:spPr>
        <p:txBody>
          <a:bodyPr>
            <a:normAutofit fontScale="92500" lnSpcReduction="10000"/>
          </a:bodyPr>
          <a:lstStyle/>
          <a:p>
            <a:pPr algn="l"/>
            <a:r>
              <a:rPr lang="en-GB" b="0" i="0" dirty="0">
                <a:solidFill>
                  <a:schemeClr val="tx1"/>
                </a:solidFill>
                <a:effectLst/>
                <a:ea typeface="Open Sans" panose="020B0606030504020204" pitchFamily="34" charset="0"/>
                <a:cs typeface="Open Sans" panose="020B0606030504020204" pitchFamily="34" charset="0"/>
              </a:rPr>
              <a:t>Open from 8.30am to 4pm, Monday to Friday, with a simple message: “Take what you want . . . donate if you can.”</a:t>
            </a:r>
          </a:p>
          <a:p>
            <a:pPr algn="l"/>
            <a:r>
              <a:rPr lang="en-GB" b="0" i="0" dirty="0">
                <a:solidFill>
                  <a:schemeClr val="tx1"/>
                </a:solidFill>
                <a:effectLst/>
                <a:ea typeface="Open Sans" panose="020B0606030504020204" pitchFamily="34" charset="0"/>
                <a:cs typeface="Open Sans" panose="020B0606030504020204" pitchFamily="34" charset="0"/>
              </a:rPr>
              <a:t>We are passionate about providing a service to our local community wherever we can. </a:t>
            </a:r>
          </a:p>
          <a:p>
            <a:pPr algn="l"/>
            <a:r>
              <a:rPr lang="en-GB" b="0" i="0" dirty="0">
                <a:solidFill>
                  <a:schemeClr val="tx1"/>
                </a:solidFill>
                <a:effectLst/>
                <a:ea typeface="Open Sans" panose="020B0606030504020204" pitchFamily="34" charset="0"/>
                <a:cs typeface="Open Sans" panose="020B0606030504020204" pitchFamily="34" charset="0"/>
              </a:rPr>
              <a:t>The community fridge – where everything is free – includes fresh milk, bread, fruit and vegetables, plus cereals, potatoes, pasta, tinned meals, and a variety of washing and cleaning products.</a:t>
            </a:r>
          </a:p>
          <a:p>
            <a:pPr algn="l"/>
            <a:r>
              <a:rPr lang="en-GB" dirty="0">
                <a:solidFill>
                  <a:schemeClr val="tx1"/>
                </a:solidFill>
                <a:ea typeface="Open Sans" panose="020B0606030504020204" pitchFamily="34" charset="0"/>
                <a:cs typeface="Open Sans" panose="020B0606030504020204" pitchFamily="34" charset="0"/>
              </a:rPr>
              <a:t>Located at Wrekin View Primary School</a:t>
            </a:r>
            <a:endParaRPr lang="en-GB" b="0" i="0" dirty="0">
              <a:solidFill>
                <a:schemeClr val="tx1"/>
              </a:solidFill>
              <a:effectLst/>
              <a:ea typeface="Open Sans" panose="020B0606030504020204" pitchFamily="34" charset="0"/>
              <a:cs typeface="Open Sans" panose="020B0606030504020204" pitchFamily="34" charset="0"/>
            </a:endParaRPr>
          </a:p>
        </p:txBody>
      </p:sp>
      <p:pic>
        <p:nvPicPr>
          <p:cNvPr id="6" name="Content Placeholder 5">
            <a:extLst>
              <a:ext uri="{FF2B5EF4-FFF2-40B4-BE49-F238E27FC236}">
                <a16:creationId xmlns:a16="http://schemas.microsoft.com/office/drawing/2014/main" id="{43A29857-DB6D-771C-F196-E03251192837}"/>
              </a:ext>
            </a:extLst>
          </p:cNvPr>
          <p:cNvPicPr>
            <a:picLocks noGrp="1" noChangeAspect="1"/>
          </p:cNvPicPr>
          <p:nvPr>
            <p:ph sz="half" idx="2"/>
          </p:nvPr>
        </p:nvPicPr>
        <p:blipFill>
          <a:blip r:embed="rId2"/>
          <a:stretch>
            <a:fillRect/>
          </a:stretch>
        </p:blipFill>
        <p:spPr>
          <a:xfrm>
            <a:off x="6623786" y="2077025"/>
            <a:ext cx="4762500" cy="3619500"/>
          </a:xfrm>
          <a:prstGeom prst="rect">
            <a:avLst/>
          </a:prstGeom>
        </p:spPr>
      </p:pic>
      <p:pic>
        <p:nvPicPr>
          <p:cNvPr id="5" name="Picture 4">
            <a:extLst>
              <a:ext uri="{FF2B5EF4-FFF2-40B4-BE49-F238E27FC236}">
                <a16:creationId xmlns:a16="http://schemas.microsoft.com/office/drawing/2014/main" id="{24E61EC7-045D-EA66-BA19-2F0C3A3D9E10}"/>
              </a:ext>
            </a:extLst>
          </p:cNvPr>
          <p:cNvPicPr>
            <a:picLocks noChangeAspect="1"/>
          </p:cNvPicPr>
          <p:nvPr/>
        </p:nvPicPr>
        <p:blipFill>
          <a:blip r:embed="rId3"/>
          <a:stretch>
            <a:fillRect/>
          </a:stretch>
        </p:blipFill>
        <p:spPr>
          <a:xfrm>
            <a:off x="9730203" y="85735"/>
            <a:ext cx="1788782" cy="1788782"/>
          </a:xfrm>
          <a:prstGeom prst="rect">
            <a:avLst/>
          </a:prstGeom>
        </p:spPr>
      </p:pic>
    </p:spTree>
    <p:extLst>
      <p:ext uri="{BB962C8B-B14F-4D97-AF65-F5344CB8AC3E}">
        <p14:creationId xmlns:p14="http://schemas.microsoft.com/office/powerpoint/2010/main" val="172037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5BE6-C157-E3DA-A089-DCFFA7836649}"/>
              </a:ext>
            </a:extLst>
          </p:cNvPr>
          <p:cNvSpPr>
            <a:spLocks noGrp="1"/>
          </p:cNvSpPr>
          <p:nvPr>
            <p:ph type="title"/>
          </p:nvPr>
        </p:nvSpPr>
        <p:spPr/>
        <p:txBody>
          <a:bodyPr/>
          <a:lstStyle/>
          <a:p>
            <a:pPr algn="ctr"/>
            <a:r>
              <a:rPr lang="en-GB" dirty="0"/>
              <a:t>Uniform</a:t>
            </a:r>
          </a:p>
        </p:txBody>
      </p:sp>
      <p:sp>
        <p:nvSpPr>
          <p:cNvPr id="3" name="Text Placeholder 2">
            <a:extLst>
              <a:ext uri="{FF2B5EF4-FFF2-40B4-BE49-F238E27FC236}">
                <a16:creationId xmlns:a16="http://schemas.microsoft.com/office/drawing/2014/main" id="{F41D5D4A-217D-126B-2AF9-F53F2C9AECA3}"/>
              </a:ext>
            </a:extLst>
          </p:cNvPr>
          <p:cNvSpPr>
            <a:spLocks noGrp="1"/>
          </p:cNvSpPr>
          <p:nvPr>
            <p:ph type="body" idx="1"/>
          </p:nvPr>
        </p:nvSpPr>
        <p:spPr>
          <a:xfrm>
            <a:off x="1242642" y="1444793"/>
            <a:ext cx="4800600" cy="632529"/>
          </a:xfrm>
        </p:spPr>
        <p:txBody>
          <a:bodyPr/>
          <a:lstStyle/>
          <a:p>
            <a:r>
              <a:rPr lang="en-GB" dirty="0"/>
              <a:t>Do you need support with uniform?</a:t>
            </a:r>
          </a:p>
        </p:txBody>
      </p:sp>
      <p:sp>
        <p:nvSpPr>
          <p:cNvPr id="4" name="Content Placeholder 3">
            <a:extLst>
              <a:ext uri="{FF2B5EF4-FFF2-40B4-BE49-F238E27FC236}">
                <a16:creationId xmlns:a16="http://schemas.microsoft.com/office/drawing/2014/main" id="{F48D87C7-4373-B2B4-67E0-3391DD4DA535}"/>
              </a:ext>
            </a:extLst>
          </p:cNvPr>
          <p:cNvSpPr>
            <a:spLocks noGrp="1"/>
          </p:cNvSpPr>
          <p:nvPr>
            <p:ph sz="half" idx="2"/>
          </p:nvPr>
        </p:nvSpPr>
        <p:spPr>
          <a:xfrm>
            <a:off x="1248264" y="2154262"/>
            <a:ext cx="4800600" cy="3424192"/>
          </a:xfrm>
        </p:spPr>
        <p:txBody>
          <a:bodyPr>
            <a:noAutofit/>
          </a:bodyPr>
          <a:lstStyle/>
          <a:p>
            <a:r>
              <a:rPr lang="en-GB" dirty="0">
                <a:solidFill>
                  <a:schemeClr val="tx1"/>
                </a:solidFill>
              </a:rPr>
              <a:t>At </a:t>
            </a:r>
            <a:r>
              <a:rPr lang="en-GB" dirty="0" err="1">
                <a:solidFill>
                  <a:schemeClr val="tx1"/>
                </a:solidFill>
              </a:rPr>
              <a:t>Crudgington</a:t>
            </a:r>
            <a:r>
              <a:rPr lang="en-GB" dirty="0">
                <a:solidFill>
                  <a:schemeClr val="tx1"/>
                </a:solidFill>
              </a:rPr>
              <a:t> Primary School we have second hand uniform available with The Friends team. Please contact them on their Facebook page or speak to them on the playground.  We also have a small selection in the school office. </a:t>
            </a:r>
          </a:p>
          <a:p>
            <a:r>
              <a:rPr lang="en-GB" dirty="0">
                <a:solidFill>
                  <a:schemeClr val="tx1"/>
                </a:solidFill>
              </a:rPr>
              <a:t>If you can’t find what you need please speak to the office and they will support you with what you might need.</a:t>
            </a:r>
          </a:p>
        </p:txBody>
      </p:sp>
      <p:sp>
        <p:nvSpPr>
          <p:cNvPr id="5" name="Text Placeholder 4">
            <a:extLst>
              <a:ext uri="{FF2B5EF4-FFF2-40B4-BE49-F238E27FC236}">
                <a16:creationId xmlns:a16="http://schemas.microsoft.com/office/drawing/2014/main" id="{B7DBBF33-B48B-B393-BF19-846DE5973CFE}"/>
              </a:ext>
            </a:extLst>
          </p:cNvPr>
          <p:cNvSpPr>
            <a:spLocks noGrp="1"/>
          </p:cNvSpPr>
          <p:nvPr>
            <p:ph type="body" sz="quarter" idx="3"/>
          </p:nvPr>
        </p:nvSpPr>
        <p:spPr>
          <a:xfrm>
            <a:off x="6624828" y="1444793"/>
            <a:ext cx="5195260" cy="632529"/>
          </a:xfrm>
        </p:spPr>
        <p:txBody>
          <a:bodyPr/>
          <a:lstStyle/>
          <a:p>
            <a:pPr algn="ctr"/>
            <a:r>
              <a:rPr lang="en-GB" dirty="0"/>
              <a:t>Our uniform at </a:t>
            </a:r>
            <a:r>
              <a:rPr lang="en-GB" dirty="0" err="1"/>
              <a:t>crudgington</a:t>
            </a:r>
            <a:r>
              <a:rPr lang="en-GB" dirty="0"/>
              <a:t> primary school</a:t>
            </a:r>
          </a:p>
        </p:txBody>
      </p:sp>
      <p:pic>
        <p:nvPicPr>
          <p:cNvPr id="7" name="Content Placeholder 6">
            <a:extLst>
              <a:ext uri="{FF2B5EF4-FFF2-40B4-BE49-F238E27FC236}">
                <a16:creationId xmlns:a16="http://schemas.microsoft.com/office/drawing/2014/main" id="{B526B255-98E3-8D5E-4243-ED5A96E838DA}"/>
              </a:ext>
            </a:extLst>
          </p:cNvPr>
          <p:cNvPicPr>
            <a:picLocks noGrp="1" noChangeAspect="1"/>
          </p:cNvPicPr>
          <p:nvPr>
            <p:ph sz="quarter" idx="4"/>
          </p:nvPr>
        </p:nvPicPr>
        <p:blipFill>
          <a:blip r:embed="rId2"/>
          <a:stretch>
            <a:fillRect/>
          </a:stretch>
        </p:blipFill>
        <p:spPr>
          <a:xfrm>
            <a:off x="8026496" y="2154238"/>
            <a:ext cx="1996884" cy="2997200"/>
          </a:xfrm>
          <a:prstGeom prst="rect">
            <a:avLst/>
          </a:prstGeom>
        </p:spPr>
      </p:pic>
    </p:spTree>
    <p:extLst>
      <p:ext uri="{BB962C8B-B14F-4D97-AF65-F5344CB8AC3E}">
        <p14:creationId xmlns:p14="http://schemas.microsoft.com/office/powerpoint/2010/main" val="81843631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7629_TF67530480.potx" id="{14934CC8-A455-428D-9296-8318F3C4CDC6}" vid="{DB79555C-590B-4E70-BCBB-5BB2919EAC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CC4CE2C545544AB29AAF3EA1D67A6D" ma:contentTypeVersion="18" ma:contentTypeDescription="Create a new document." ma:contentTypeScope="" ma:versionID="8e18c1e24dece111cd7b60dae2e3f0d8">
  <xsd:schema xmlns:xsd="http://www.w3.org/2001/XMLSchema" xmlns:xs="http://www.w3.org/2001/XMLSchema" xmlns:p="http://schemas.microsoft.com/office/2006/metadata/properties" xmlns:ns3="6fbef1ff-c8ed-41ca-9b17-0c5f4ae5aa6f" xmlns:ns4="f8985817-559b-4dc4-a544-bdbaac4aa96f" targetNamespace="http://schemas.microsoft.com/office/2006/metadata/properties" ma:root="true" ma:fieldsID="58d2db498ef74f21a398181f5c5801a7" ns3:_="" ns4:_="">
    <xsd:import namespace="6fbef1ff-c8ed-41ca-9b17-0c5f4ae5aa6f"/>
    <xsd:import namespace="f8985817-559b-4dc4-a544-bdbaac4aa96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_activity" minOccurs="0"/>
                <xsd:element ref="ns3:MediaServiceObjectDetectorVersions" minOccurs="0"/>
                <xsd:element ref="ns3:MediaServiceLocation"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bef1ff-c8ed-41ca-9b17-0c5f4ae5aa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985817-559b-4dc4-a544-bdbaac4aa96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6fbef1ff-c8ed-41ca-9b17-0c5f4ae5aa6f" xsi:nil="true"/>
    <_activity xmlns="6fbef1ff-c8ed-41ca-9b17-0c5f4ae5aa6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C7F79-4287-4947-8526-68635574A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bef1ff-c8ed-41ca-9b17-0c5f4ae5aa6f"/>
    <ds:schemaRef ds:uri="f8985817-559b-4dc4-a544-bdbaac4aa9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D5C12-9048-448D-A69C-F00736C0732E}">
  <ds:schemaRefs>
    <ds:schemaRef ds:uri="http://purl.org/dc/term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f8985817-559b-4dc4-a544-bdbaac4aa96f"/>
    <ds:schemaRef ds:uri="http://schemas.openxmlformats.org/package/2006/metadata/core-properties"/>
    <ds:schemaRef ds:uri="6fbef1ff-c8ed-41ca-9b17-0c5f4ae5aa6f"/>
    <ds:schemaRef ds:uri="http://schemas.microsoft.com/office/2006/metadata/properties"/>
  </ds:schemaRefs>
</ds:datastoreItem>
</file>

<file path=customXml/itemProps3.xml><?xml version="1.0" encoding="utf-8"?>
<ds:datastoreItem xmlns:ds="http://schemas.openxmlformats.org/officeDocument/2006/customXml" ds:itemID="{032C9D10-CA80-4BC9-9D59-B4B9486E93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Badge design</Template>
  <TotalTime>170</TotalTime>
  <Words>2094</Words>
  <Application>Microsoft Office PowerPoint</Application>
  <PresentationFormat>Widescreen</PresentationFormat>
  <Paragraphs>147</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avenir-lt-w01_35-light1475496</vt:lpstr>
      <vt:lpstr>Benton Sans</vt:lpstr>
      <vt:lpstr>Calibri</vt:lpstr>
      <vt:lpstr>Convergence</vt:lpstr>
      <vt:lpstr>Gill Sans MT</vt:lpstr>
      <vt:lpstr>Impact</vt:lpstr>
      <vt:lpstr>Open Sans</vt:lpstr>
      <vt:lpstr>Badge</vt:lpstr>
      <vt:lpstr>Ways we can help AT crudgington primary school</vt:lpstr>
      <vt:lpstr>Early Help</vt:lpstr>
      <vt:lpstr>Staff involved with delivering Early Help</vt:lpstr>
      <vt:lpstr>The ways we listen</vt:lpstr>
      <vt:lpstr>School attendance</vt:lpstr>
      <vt:lpstr>Emotional Literacy Support Assistant (ELSA) </vt:lpstr>
      <vt:lpstr>School Counsellor </vt:lpstr>
      <vt:lpstr>Community fridge</vt:lpstr>
      <vt:lpstr>Uniform</vt:lpstr>
      <vt:lpstr>Young carer</vt:lpstr>
      <vt:lpstr>BEAM – wellbeing drop in service</vt:lpstr>
      <vt:lpstr>Sleep</vt:lpstr>
      <vt:lpstr>Sleep – part 2</vt:lpstr>
      <vt:lpstr>Sleep routine</vt:lpstr>
      <vt:lpstr>Housing</vt:lpstr>
      <vt:lpstr>Does your child have Special Educational Needs?</vt:lpstr>
      <vt:lpstr>Does your child have Special Educational Needs? continued</vt:lpstr>
      <vt:lpstr>Practical support</vt:lpstr>
      <vt:lpstr>Sign posting to other agencies</vt:lpstr>
      <vt:lpstr>Sign posting to other agencies continued</vt:lpstr>
    </vt:vector>
  </TitlesOfParts>
  <Company>Telford and Wrekin IDT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HELP AT WREKIN VIEW</dc:title>
  <dc:creator>Griffin, Maddie</dc:creator>
  <cp:lastModifiedBy>Gharu, Hannah</cp:lastModifiedBy>
  <cp:revision>5</cp:revision>
  <dcterms:created xsi:type="dcterms:W3CDTF">2023-12-05T11:03:43Z</dcterms:created>
  <dcterms:modified xsi:type="dcterms:W3CDTF">2024-03-04T13:22:50Z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0x010100FFCC4CE2C545544AB29AAF3EA1D67A6D</vt:lpwstr>
  </property>
  <property fmtid="{D5CDD505-2E9C-101B-9397-08002B2CF9AE}" pid="3" name="MediaServiceImageTags">
    <vt:lpwstr/>
  </property>
</Properties>
</file>